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37" r:id="rId3"/>
    <p:sldId id="300" r:id="rId4"/>
    <p:sldId id="296" r:id="rId5"/>
    <p:sldId id="293" r:id="rId6"/>
    <p:sldId id="301" r:id="rId7"/>
    <p:sldId id="302" r:id="rId8"/>
    <p:sldId id="294" r:id="rId9"/>
    <p:sldId id="298" r:id="rId10"/>
    <p:sldId id="295" r:id="rId11"/>
    <p:sldId id="297" r:id="rId12"/>
    <p:sldId id="299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0" r:id="rId21"/>
    <p:sldId id="303" r:id="rId22"/>
    <p:sldId id="315" r:id="rId23"/>
    <p:sldId id="316" r:id="rId24"/>
    <p:sldId id="317" r:id="rId25"/>
    <p:sldId id="318" r:id="rId26"/>
    <p:sldId id="319" r:id="rId27"/>
    <p:sldId id="321" r:id="rId28"/>
    <p:sldId id="327" r:id="rId29"/>
    <p:sldId id="328" r:id="rId30"/>
    <p:sldId id="329" r:id="rId31"/>
    <p:sldId id="330" r:id="rId32"/>
    <p:sldId id="331" r:id="rId33"/>
    <p:sldId id="332" r:id="rId34"/>
    <p:sldId id="338" r:id="rId35"/>
    <p:sldId id="313" r:id="rId36"/>
    <p:sldId id="314" r:id="rId37"/>
    <p:sldId id="339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B"/>
    <a:srgbClr val="384045"/>
    <a:srgbClr val="1A2342"/>
    <a:srgbClr val="141E3F"/>
    <a:srgbClr val="11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8367" autoAdjust="0"/>
  </p:normalViewPr>
  <p:slideViewPr>
    <p:cSldViewPr snapToGrid="0" showGuides="1">
      <p:cViewPr varScale="1">
        <p:scale>
          <a:sx n="81" d="100"/>
          <a:sy n="81" d="100"/>
        </p:scale>
        <p:origin x="1454" y="67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0651"/>
            <a:ext cx="30861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6425232"/>
            <a:ext cx="9148016" cy="432768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" y="0"/>
            <a:ext cx="9148016" cy="885825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3" descr="Uni_Logo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" y="1"/>
            <a:ext cx="882373" cy="1758865"/>
          </a:xfrm>
          <a:prstGeom prst="rect">
            <a:avLst/>
          </a:prstGeom>
        </p:spPr>
      </p:pic>
      <p:pic>
        <p:nvPicPr>
          <p:cNvPr id="10" name="Bild 5" descr="Siegel Angelika neu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7" y="-3810"/>
            <a:ext cx="866052" cy="870585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214853" y="6444282"/>
            <a:ext cx="31919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Christian Kraler,  christian.kraler@uibk.ac.at</a:t>
            </a:r>
          </a:p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Universität Innsbruck,  School </a:t>
            </a:r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of</a:t>
            </a: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 Education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969000" y="6444282"/>
            <a:ext cx="29760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Angelika Jung,  angelika.jung@visbild.com</a:t>
            </a:r>
          </a:p>
          <a:p>
            <a:pPr algn="r"/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Institut für Visuelle Bildung,  www.visbild.com</a:t>
            </a:r>
          </a:p>
        </p:txBody>
      </p:sp>
    </p:spTree>
    <p:extLst>
      <p:ext uri="{BB962C8B-B14F-4D97-AF65-F5344CB8AC3E}">
        <p14:creationId xmlns:p14="http://schemas.microsoft.com/office/powerpoint/2010/main" val="393850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772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905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16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70651"/>
            <a:ext cx="30861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14" name="Rechteck 13"/>
          <p:cNvSpPr/>
          <p:nvPr userDrawn="1"/>
        </p:nvSpPr>
        <p:spPr>
          <a:xfrm>
            <a:off x="0" y="6425232"/>
            <a:ext cx="9148016" cy="432768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1" y="0"/>
            <a:ext cx="9148016" cy="885825"/>
          </a:xfrm>
          <a:prstGeom prst="rect">
            <a:avLst/>
          </a:prstGeom>
          <a:solidFill>
            <a:srgbClr val="001E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3" descr="Uni_Logo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" y="1"/>
            <a:ext cx="882373" cy="1758865"/>
          </a:xfrm>
          <a:prstGeom prst="rect">
            <a:avLst/>
          </a:prstGeom>
        </p:spPr>
      </p:pic>
      <p:pic>
        <p:nvPicPr>
          <p:cNvPr id="17" name="Bild 5" descr="Siegel Angelika neu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7" y="-3810"/>
            <a:ext cx="866052" cy="870585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214853" y="6444282"/>
            <a:ext cx="31919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Christian Kraler,  christian.kraler@uibk.ac.at</a:t>
            </a:r>
          </a:p>
          <a:p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Universität Innsbruck,  School </a:t>
            </a:r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of</a:t>
            </a:r>
            <a:r>
              <a:rPr lang="de-DE" sz="1000" dirty="0" smtClean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 Education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5969000" y="6444282"/>
            <a:ext cx="2976022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Angelika Jung,  angelika.jung@visbild.com</a:t>
            </a:r>
          </a:p>
          <a:p>
            <a:pPr algn="r"/>
            <a:r>
              <a:rPr lang="de-DE" sz="1000" dirty="0" smtClean="0">
                <a:solidFill>
                  <a:srgbClr val="D9D9D9"/>
                </a:solidFill>
                <a:latin typeface="Times"/>
                <a:cs typeface="Times"/>
              </a:rPr>
              <a:t>Institut für Visuelle Bildung,  www.visbild.com</a:t>
            </a:r>
          </a:p>
        </p:txBody>
      </p:sp>
    </p:spTree>
    <p:extLst>
      <p:ext uri="{BB962C8B-B14F-4D97-AF65-F5344CB8AC3E}">
        <p14:creationId xmlns:p14="http://schemas.microsoft.com/office/powerpoint/2010/main" val="337686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196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920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697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76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4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420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55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EA3C-1F02-459F-B9FB-52D82DD64954}" type="datetimeFigureOut">
              <a:rPr lang="de-AT" smtClean="0"/>
              <a:t>19.01.2017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B27F-0110-4C77-A03A-C28D5621DE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83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27069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600" dirty="0" smtClean="0">
                <a:solidFill>
                  <a:schemeClr val="bg2">
                    <a:lumMod val="25000"/>
                  </a:schemeClr>
                </a:solidFill>
                <a:latin typeface="Times"/>
                <a:cs typeface="Times"/>
              </a:rPr>
              <a:t>Bilder bilden – </a:t>
            </a:r>
            <a:endParaRPr lang="de-AT" sz="3600" dirty="0">
              <a:solidFill>
                <a:schemeClr val="bg2">
                  <a:lumMod val="25000"/>
                </a:schemeClr>
              </a:solidFill>
              <a:latin typeface="Times"/>
              <a:cs typeface="Times"/>
            </a:endParaRPr>
          </a:p>
          <a:p>
            <a:pPr algn="ctr"/>
            <a:r>
              <a:rPr lang="de-AT" sz="3600" dirty="0" smtClean="0">
                <a:solidFill>
                  <a:schemeClr val="bg2">
                    <a:lumMod val="25000"/>
                  </a:schemeClr>
                </a:solidFill>
                <a:latin typeface="Times"/>
                <a:cs typeface="Times"/>
              </a:rPr>
              <a:t>Bilder lesen als elementare Kulturtechnik</a:t>
            </a:r>
            <a:endParaRPr lang="de-AT" sz="3600" dirty="0">
              <a:solidFill>
                <a:schemeClr val="bg2">
                  <a:lumMod val="2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111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bild zeit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31" y="1891440"/>
            <a:ext cx="2304504" cy="307511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095375" y="2741219"/>
            <a:ext cx="30396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Reproduzierbarkeit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err="1" smtClean="0"/>
              <a:t>Multimedialisierung</a:t>
            </a:r>
            <a:endParaRPr lang="de-A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Omnipräsenz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Emotionalisierung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„Interkulturalität“</a:t>
            </a:r>
            <a:endParaRPr lang="de-AT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61180" y="1891440"/>
            <a:ext cx="30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Herausforderungen</a:t>
            </a:r>
            <a:endParaRPr lang="de-AT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381721" y="5441485"/>
            <a:ext cx="438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… im postfaktischen Zeitalter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8298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36" y="3203773"/>
            <a:ext cx="2319128" cy="23542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78" y="2568674"/>
            <a:ext cx="1786771" cy="29779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551" y="2773969"/>
            <a:ext cx="1969087" cy="27840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63678" y="1419225"/>
            <a:ext cx="4865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… mediale Rezeption und Metaphorik</a:t>
            </a:r>
            <a:endParaRPr lang="de-AT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261669" y="5567565"/>
            <a:ext cx="149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 </a:t>
            </a:r>
            <a:r>
              <a:rPr lang="de-AT" dirty="0" err="1" smtClean="0"/>
              <a:t>populärwiss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6448425" y="5590306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 intellektuell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876675" y="5613047"/>
            <a:ext cx="138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 musikalisch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38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447776" y="2711201"/>
            <a:ext cx="2074542" cy="3438903"/>
            <a:chOff x="924026" y="1863476"/>
            <a:chExt cx="2074542" cy="3438903"/>
          </a:xfrm>
        </p:grpSpPr>
        <p:sp>
          <p:nvSpPr>
            <p:cNvPr id="3" name="Rechteck 2"/>
            <p:cNvSpPr/>
            <p:nvPr/>
          </p:nvSpPr>
          <p:spPr>
            <a:xfrm>
              <a:off x="924026" y="4656048"/>
              <a:ext cx="20745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dirty="0" smtClean="0"/>
                <a:t>Volume </a:t>
              </a:r>
              <a:r>
                <a:rPr lang="de-AT" dirty="0"/>
                <a:t>1, </a:t>
              </a:r>
              <a:r>
                <a:rPr lang="de-AT" dirty="0" smtClean="0"/>
                <a:t>1986   bis</a:t>
              </a:r>
            </a:p>
            <a:p>
              <a:r>
                <a:rPr lang="de-AT" dirty="0" smtClean="0"/>
                <a:t>Volume </a:t>
              </a:r>
              <a:r>
                <a:rPr lang="de-AT" dirty="0"/>
                <a:t>31, 2016  </a:t>
              </a: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026" y="1863476"/>
              <a:ext cx="1962651" cy="279257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48" y="3737945"/>
            <a:ext cx="1717277" cy="22897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041" y="3347699"/>
            <a:ext cx="3928918" cy="267994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23801" y="1016636"/>
            <a:ext cx="4919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Wissenschaftliche Rezeption</a:t>
            </a:r>
            <a:endParaRPr lang="de-AT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3171825" y="2012890"/>
            <a:ext cx="4567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smtClean="0"/>
              <a:t>1970er:   Cultural Studies</a:t>
            </a:r>
          </a:p>
          <a:p>
            <a:r>
              <a:rPr lang="de-AT" sz="2000" dirty="0" smtClean="0"/>
              <a:t>1990er:   Visual </a:t>
            </a:r>
            <a:r>
              <a:rPr lang="de-AT" sz="2000" dirty="0" err="1" smtClean="0"/>
              <a:t>culture</a:t>
            </a:r>
            <a:endParaRPr lang="de-AT" sz="2000" dirty="0" smtClean="0"/>
          </a:p>
          <a:p>
            <a:r>
              <a:rPr lang="de-AT" sz="2000" dirty="0" smtClean="0"/>
              <a:t>1995-98: </a:t>
            </a:r>
            <a:r>
              <a:rPr lang="de-AT" sz="2000" dirty="0" err="1" smtClean="0"/>
              <a:t>pictorial</a:t>
            </a:r>
            <a:r>
              <a:rPr lang="de-AT" sz="2000" dirty="0" smtClean="0"/>
              <a:t> turn   </a:t>
            </a:r>
            <a:r>
              <a:rPr lang="de-AT" sz="2000" dirty="0" smtClean="0">
                <a:sym typeface="Wingdings" panose="05000000000000000000" pitchFamily="2" charset="2"/>
              </a:rPr>
              <a:t>   Visual Studies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846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09675" y="1276350"/>
            <a:ext cx="5614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Frage der </a:t>
            </a:r>
            <a:r>
              <a:rPr lang="de-AT" sz="2400" dirty="0" err="1" smtClean="0"/>
              <a:t>Literalität</a:t>
            </a:r>
            <a:r>
              <a:rPr lang="de-AT" sz="2400" dirty="0" smtClean="0"/>
              <a:t> &amp; Bildung:</a:t>
            </a:r>
          </a:p>
          <a:p>
            <a:r>
              <a:rPr lang="de-AT" sz="2400" dirty="0" smtClean="0"/>
              <a:t>		</a:t>
            </a:r>
            <a:r>
              <a:rPr lang="de-AT" sz="2400" i="1" dirty="0" smtClean="0"/>
              <a:t>„Bilder bilden – Bilder lesen“</a:t>
            </a:r>
            <a:endParaRPr lang="de-AT" sz="24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351850" y="2390775"/>
            <a:ext cx="8792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Bildung</a:t>
            </a:r>
            <a:r>
              <a:rPr lang="de-AT" dirty="0" smtClean="0"/>
              <a:t>:</a:t>
            </a:r>
          </a:p>
          <a:p>
            <a:r>
              <a:rPr lang="de-AT" i="1" dirty="0" smtClean="0"/>
              <a:t>Antike</a:t>
            </a:r>
            <a:r>
              <a:rPr lang="de-AT" dirty="0" smtClean="0"/>
              <a:t>: </a:t>
            </a:r>
            <a:r>
              <a:rPr lang="el-GR" dirty="0" smtClean="0"/>
              <a:t>παιδεία </a:t>
            </a:r>
            <a:r>
              <a:rPr lang="de-AT" dirty="0" smtClean="0"/>
              <a:t>(</a:t>
            </a:r>
            <a:r>
              <a:rPr lang="de-AT" dirty="0" err="1" smtClean="0"/>
              <a:t>paideia</a:t>
            </a:r>
            <a:r>
              <a:rPr lang="de-AT" dirty="0"/>
              <a:t>), intellektuelle und ethische Erziehung und Bildung als </a:t>
            </a:r>
            <a:r>
              <a:rPr lang="de-AT" dirty="0" smtClean="0"/>
              <a:t>Vorgang</a:t>
            </a:r>
          </a:p>
          <a:p>
            <a:r>
              <a:rPr lang="de-AT" dirty="0" smtClean="0"/>
              <a:t>             und </a:t>
            </a:r>
            <a:r>
              <a:rPr lang="de-AT" dirty="0"/>
              <a:t>Bildung als Besitz und Ergebnis des </a:t>
            </a:r>
            <a:r>
              <a:rPr lang="de-AT" dirty="0" smtClean="0"/>
              <a:t>Erziehungsprozesses</a:t>
            </a:r>
          </a:p>
          <a:p>
            <a:r>
              <a:rPr lang="de-AT" i="1" dirty="0"/>
              <a:t>Mittelalter</a:t>
            </a:r>
            <a:r>
              <a:rPr lang="de-AT" dirty="0"/>
              <a:t>:  Begriffsschöpfung </a:t>
            </a:r>
            <a:r>
              <a:rPr lang="de-AT" i="1" dirty="0"/>
              <a:t>Meister Eckharts </a:t>
            </a:r>
            <a:r>
              <a:rPr lang="de-AT" dirty="0" smtClean="0"/>
              <a:t>(Imago-</a:t>
            </a:r>
            <a:r>
              <a:rPr lang="de-AT" dirty="0" err="1" smtClean="0"/>
              <a:t>Dei</a:t>
            </a:r>
            <a:r>
              <a:rPr lang="de-AT" dirty="0" smtClean="0"/>
              <a:t>-Lehre), </a:t>
            </a:r>
            <a:r>
              <a:rPr lang="de-AT" dirty="0"/>
              <a:t>gebildet werden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            nach </a:t>
            </a:r>
            <a:r>
              <a:rPr lang="de-AT" dirty="0"/>
              <a:t>dem Abbild </a:t>
            </a:r>
            <a:r>
              <a:rPr lang="de-AT" dirty="0" smtClean="0"/>
              <a:t>Gottes, </a:t>
            </a:r>
            <a:r>
              <a:rPr lang="de-AT" dirty="0" smtClean="0">
                <a:sym typeface="Wingdings" panose="05000000000000000000" pitchFamily="2" charset="2"/>
              </a:rPr>
              <a:t>von </a:t>
            </a:r>
            <a:r>
              <a:rPr lang="de-AT" dirty="0">
                <a:sym typeface="Wingdings" panose="05000000000000000000" pitchFamily="2" charset="2"/>
              </a:rPr>
              <a:t>außen an den Menschen </a:t>
            </a:r>
            <a:r>
              <a:rPr lang="de-AT" dirty="0" smtClean="0">
                <a:sym typeface="Wingdings" panose="05000000000000000000" pitchFamily="2" charset="2"/>
              </a:rPr>
              <a:t>herangetragen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              </a:t>
            </a:r>
            <a:r>
              <a:rPr lang="de-AT" dirty="0" err="1" smtClean="0">
                <a:sym typeface="Wingdings" panose="05000000000000000000" pitchFamily="2" charset="2"/>
              </a:rPr>
              <a:t>Didaktisierung</a:t>
            </a:r>
            <a:endParaRPr lang="de-AT" dirty="0" smtClean="0">
              <a:sym typeface="Wingdings" panose="05000000000000000000" pitchFamily="2" charset="2"/>
            </a:endParaRPr>
          </a:p>
          <a:p>
            <a:r>
              <a:rPr lang="de-AT" i="1" dirty="0">
                <a:sym typeface="Wingdings" panose="05000000000000000000" pitchFamily="2" charset="2"/>
              </a:rPr>
              <a:t>Neuzeit</a:t>
            </a:r>
            <a:r>
              <a:rPr lang="de-AT" dirty="0">
                <a:sym typeface="Wingdings" panose="05000000000000000000" pitchFamily="2" charset="2"/>
              </a:rPr>
              <a:t>:  </a:t>
            </a:r>
            <a:r>
              <a:rPr lang="de-AT" dirty="0" smtClean="0">
                <a:sym typeface="Wingdings" panose="05000000000000000000" pitchFamily="2" charset="2"/>
              </a:rPr>
              <a:t>30jähriger Krieg, </a:t>
            </a:r>
            <a:r>
              <a:rPr lang="de-AT" i="1" dirty="0" smtClean="0">
                <a:sym typeface="Wingdings" panose="05000000000000000000" pitchFamily="2" charset="2"/>
              </a:rPr>
              <a:t>Comenius</a:t>
            </a:r>
            <a:r>
              <a:rPr lang="de-AT" dirty="0" smtClean="0">
                <a:sym typeface="Wingdings" panose="05000000000000000000" pitchFamily="2" charset="2"/>
              </a:rPr>
              <a:t>, friedliche </a:t>
            </a:r>
            <a:r>
              <a:rPr lang="de-AT" dirty="0">
                <a:sym typeface="Wingdings" panose="05000000000000000000" pitchFamily="2" charset="2"/>
              </a:rPr>
              <a:t>Ordnung der Welt daraus, dass </a:t>
            </a:r>
            <a:r>
              <a:rPr lang="de-AT" dirty="0" smtClean="0">
                <a:sym typeface="Wingdings" panose="05000000000000000000" pitchFamily="2" charset="2"/>
              </a:rPr>
              <a:t>Mensch</a:t>
            </a:r>
            <a:br>
              <a:rPr lang="de-AT" dirty="0" smtClean="0">
                <a:sym typeface="Wingdings" panose="05000000000000000000" pitchFamily="2" charset="2"/>
              </a:rPr>
            </a:br>
            <a:r>
              <a:rPr lang="de-AT" dirty="0" smtClean="0">
                <a:sym typeface="Wingdings" panose="05000000000000000000" pitchFamily="2" charset="2"/>
              </a:rPr>
              <a:t>                </a:t>
            </a:r>
            <a:r>
              <a:rPr lang="de-AT" dirty="0">
                <a:sym typeface="Wingdings" panose="05000000000000000000" pitchFamily="2" charset="2"/>
              </a:rPr>
              <a:t>von Kindheit an zu menschlichem Verhalten angeleitet </a:t>
            </a:r>
            <a:r>
              <a:rPr lang="de-AT" dirty="0" smtClean="0">
                <a:sym typeface="Wingdings" panose="05000000000000000000" pitchFamily="2" charset="2"/>
              </a:rPr>
              <a:t>werden (</a:t>
            </a:r>
            <a:r>
              <a:rPr lang="de-AT" dirty="0" err="1" smtClean="0">
                <a:sym typeface="Wingdings" panose="05000000000000000000" pitchFamily="2" charset="2"/>
              </a:rPr>
              <a:t>Didactica</a:t>
            </a:r>
            <a:r>
              <a:rPr lang="de-AT" dirty="0" smtClean="0">
                <a:sym typeface="Wingdings" panose="05000000000000000000" pitchFamily="2" charset="2"/>
              </a:rPr>
              <a:t> magna)</a:t>
            </a:r>
          </a:p>
          <a:p>
            <a:r>
              <a:rPr lang="de-AT" i="1" dirty="0" smtClean="0">
                <a:sym typeface="Wingdings" panose="05000000000000000000" pitchFamily="2" charset="2"/>
              </a:rPr>
              <a:t>Aufklärung</a:t>
            </a:r>
            <a:r>
              <a:rPr lang="de-AT" dirty="0" smtClean="0">
                <a:sym typeface="Wingdings" panose="05000000000000000000" pitchFamily="2" charset="2"/>
              </a:rPr>
              <a:t>: </a:t>
            </a:r>
            <a:r>
              <a:rPr lang="de-AT" i="1" dirty="0" smtClean="0">
                <a:sym typeface="Wingdings" panose="05000000000000000000" pitchFamily="2" charset="2"/>
              </a:rPr>
              <a:t>Kant</a:t>
            </a:r>
            <a:r>
              <a:rPr lang="de-AT" dirty="0">
                <a:sym typeface="Wingdings" panose="05000000000000000000" pitchFamily="2" charset="2"/>
              </a:rPr>
              <a:t>  Vernunftgebrauch, „Mensch soll gebildet werden, damit er wie </a:t>
            </a:r>
            <a:r>
              <a:rPr lang="de-AT" dirty="0" smtClean="0">
                <a:sym typeface="Wingdings" panose="05000000000000000000" pitchFamily="2" charset="2"/>
              </a:rPr>
              <a:t>ein</a:t>
            </a:r>
          </a:p>
          <a:p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smtClean="0">
                <a:sym typeface="Wingdings" panose="05000000000000000000" pitchFamily="2" charset="2"/>
              </a:rPr>
              <a:t>                                                                       </a:t>
            </a:r>
            <a:r>
              <a:rPr lang="de-AT" dirty="0">
                <a:sym typeface="Wingdings" panose="05000000000000000000" pitchFamily="2" charset="2"/>
              </a:rPr>
              <a:t>frei handelndes Wesen leben könne</a:t>
            </a:r>
            <a:r>
              <a:rPr lang="de-AT" dirty="0" smtClean="0">
                <a:sym typeface="Wingdings" panose="05000000000000000000" pitchFamily="2" charset="2"/>
              </a:rPr>
              <a:t>.“</a:t>
            </a:r>
          </a:p>
          <a:p>
            <a:r>
              <a:rPr lang="de-AT" dirty="0" smtClean="0">
                <a:sym typeface="Wingdings" panose="05000000000000000000" pitchFamily="2" charset="2"/>
              </a:rPr>
              <a:t>19. </a:t>
            </a:r>
            <a:r>
              <a:rPr lang="de-AT" dirty="0" err="1" smtClean="0">
                <a:sym typeface="Wingdings" panose="05000000000000000000" pitchFamily="2" charset="2"/>
              </a:rPr>
              <a:t>Jh</a:t>
            </a:r>
            <a:r>
              <a:rPr lang="de-AT" dirty="0" smtClean="0">
                <a:sym typeface="Wingdings" panose="05000000000000000000" pitchFamily="2" charset="2"/>
              </a:rPr>
              <a:t>: </a:t>
            </a:r>
            <a:r>
              <a:rPr lang="de-AT" i="1" dirty="0" err="1" smtClean="0">
                <a:sym typeface="Wingdings" panose="05000000000000000000" pitchFamily="2" charset="2"/>
              </a:rPr>
              <a:t>Humboldt</a:t>
            </a:r>
            <a:r>
              <a:rPr lang="de-AT" dirty="0" err="1" smtClean="0">
                <a:sym typeface="Wingdings" panose="05000000000000000000" pitchFamily="2" charset="2"/>
              </a:rPr>
              <a:t>sche</a:t>
            </a:r>
            <a:r>
              <a:rPr lang="de-AT" dirty="0" smtClean="0">
                <a:sym typeface="Wingdings" panose="05000000000000000000" pitchFamily="2" charset="2"/>
              </a:rPr>
              <a:t> Bildungsreform  Bildung zum Weltbürger, als lebenslanger Prozess,</a:t>
            </a:r>
          </a:p>
          <a:p>
            <a:r>
              <a:rPr lang="de-AT" dirty="0" smtClean="0"/>
              <a:t>                sich umfassend </a:t>
            </a:r>
            <a:r>
              <a:rPr lang="de-AT" dirty="0"/>
              <a:t>an der Welt abzuarbeiten und </a:t>
            </a:r>
            <a:r>
              <a:rPr lang="de-AT" dirty="0" smtClean="0"/>
              <a:t>dadurch </a:t>
            </a:r>
            <a:r>
              <a:rPr lang="de-AT" dirty="0"/>
              <a:t>als Subjekt zu </a:t>
            </a:r>
            <a:r>
              <a:rPr lang="de-AT" dirty="0" smtClean="0"/>
              <a:t>entfalten.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04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518870" y="1515569"/>
            <a:ext cx="545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e-AT" sz="2400" b="1" dirty="0"/>
              <a:t>Bildung – elementare Kulturtechniken: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712285" y="2404147"/>
            <a:ext cx="779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Comic Sans MS" pitchFamily="66" charset="0"/>
              </a:rPr>
              <a:t>Rechnen		        Lesen	          Schreiben</a:t>
            </a:r>
            <a:endParaRPr lang="de-AT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870" y="2922525"/>
            <a:ext cx="1496929" cy="18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encrypted-tbn3.gstatic.com/images?q=tbn:ANd9GcSek5rT6PUIbrr6YTlfKqHDt_KlhEDzkmQmTpdgAkkfyQyAFMtNC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9845" y="3231703"/>
            <a:ext cx="1436245" cy="903363"/>
          </a:xfrm>
          <a:prstGeom prst="rect">
            <a:avLst/>
          </a:prstGeom>
          <a:noFill/>
        </p:spPr>
      </p:pic>
      <p:pic>
        <p:nvPicPr>
          <p:cNvPr id="7" name="Picture 6" descr="https://encrypted-tbn0.gstatic.com/images?q=tbn:ANd9GcTce8b3SIKHEpIrkNavL3PgRq1tGdto_x_9wXmoyYh0gVehAXwa5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4364" y="3174553"/>
            <a:ext cx="1668736" cy="100124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919921" y="5029621"/>
            <a:ext cx="591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dirty="0" smtClean="0"/>
              <a:t> funktionaler Analphabetismus (300.000 - 1.000.000)?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 sinnerfassendes Lesen (mind. 500.000)?</a:t>
            </a:r>
          </a:p>
          <a:p>
            <a:pPr>
              <a:buFont typeface="Wingdings" pitchFamily="2" charset="2"/>
              <a:buChar char="Ø"/>
            </a:pPr>
            <a:r>
              <a:rPr lang="de-AT" dirty="0" smtClean="0"/>
              <a:t> </a:t>
            </a:r>
            <a:r>
              <a:rPr lang="de-AT" dirty="0" err="1" smtClean="0"/>
              <a:t>Dyskalkulie</a:t>
            </a:r>
            <a:r>
              <a:rPr lang="de-AT" dirty="0" smtClean="0"/>
              <a:t> (</a:t>
            </a:r>
            <a:r>
              <a:rPr lang="de-AT" dirty="0" err="1" smtClean="0"/>
              <a:t>xxx</a:t>
            </a:r>
            <a:r>
              <a:rPr lang="de-AT" dirty="0" smtClean="0"/>
              <a:t>) 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51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1719" y="1961859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pic>
        <p:nvPicPr>
          <p:cNvPr id="3" name="Bild 2" descr="Bildschirmfoto 2016-01-18 um 16.25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1" y="1596925"/>
            <a:ext cx="7404783" cy="43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1719" y="1838034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24681" y="2155560"/>
            <a:ext cx="432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Allgemeine Alphabetisierung</a:t>
            </a:r>
          </a:p>
          <a:p>
            <a:pPr>
              <a:buFont typeface="Wingdings"/>
              <a:buChar char="à"/>
            </a:pPr>
            <a:r>
              <a:rPr lang="de-AT" dirty="0" smtClean="0"/>
              <a:t> allgemeine Schulpflicht (18. </a:t>
            </a:r>
            <a:r>
              <a:rPr lang="de-AT" dirty="0" err="1" smtClean="0"/>
              <a:t>Jh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1292719" y="3017417"/>
            <a:ext cx="7563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- Lesen und Denken verändern sich</a:t>
            </a:r>
          </a:p>
          <a:p>
            <a:pPr>
              <a:buFontTx/>
              <a:buChar char="-"/>
            </a:pPr>
            <a:r>
              <a:rPr lang="de-AT" dirty="0" smtClean="0"/>
              <a:t> wissenschaftliche Methodik setzte sich gegen das mittelalterliche </a:t>
            </a:r>
          </a:p>
          <a:p>
            <a:r>
              <a:rPr lang="de-AT" dirty="0"/>
              <a:t>  </a:t>
            </a:r>
            <a:r>
              <a:rPr lang="de-AT" dirty="0" smtClean="0"/>
              <a:t>Denken in Bildern und Metaphern durch</a:t>
            </a:r>
          </a:p>
          <a:p>
            <a:endParaRPr lang="de-AT" dirty="0" smtClean="0"/>
          </a:p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Linearisierung</a:t>
            </a:r>
            <a:r>
              <a:rPr lang="de-AT" dirty="0" smtClean="0">
                <a:sym typeface="Wingdings" pitchFamily="2" charset="2"/>
              </a:rPr>
              <a:t>, Uniformität, Normierung, </a:t>
            </a:r>
          </a:p>
          <a:p>
            <a:r>
              <a:rPr lang="de-AT" dirty="0">
                <a:sym typeface="Wingdings" pitchFamily="2" charset="2"/>
              </a:rPr>
              <a:t>     </a:t>
            </a:r>
            <a:r>
              <a:rPr lang="de-AT" dirty="0" smtClean="0">
                <a:sym typeface="Wingdings" pitchFamily="2" charset="2"/>
              </a:rPr>
              <a:t>Standardisierung</a:t>
            </a:r>
          </a:p>
          <a:p>
            <a:pPr>
              <a:buFont typeface="Wingdings"/>
              <a:buChar char="à"/>
            </a:pPr>
            <a:r>
              <a:rPr lang="de-AT" dirty="0" smtClean="0"/>
              <a:t> Bildung, Bildungsbürgertum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888" y="3973833"/>
            <a:ext cx="1347031" cy="203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 rot="10800000" flipV="1">
            <a:off x="2029795" y="5404386"/>
            <a:ext cx="417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… </a:t>
            </a:r>
            <a:r>
              <a:rPr lang="de-AT" i="1" u="sng" dirty="0" smtClean="0"/>
              <a:t>Sprache &amp; </a:t>
            </a:r>
            <a:r>
              <a:rPr lang="de-AT" i="1" u="sng" dirty="0" err="1" smtClean="0"/>
              <a:t>Literalität</a:t>
            </a:r>
            <a:r>
              <a:rPr lang="de-AT" i="1" u="sng" dirty="0" smtClean="0"/>
              <a:t> als Leitmedium</a:t>
            </a:r>
            <a:endParaRPr lang="de-AT" i="1" u="sng" dirty="0"/>
          </a:p>
        </p:txBody>
      </p:sp>
      <p:sp>
        <p:nvSpPr>
          <p:cNvPr id="7" name="Textfeld 6"/>
          <p:cNvSpPr txBox="1"/>
          <p:nvPr/>
        </p:nvSpPr>
        <p:spPr>
          <a:xfrm>
            <a:off x="1326738" y="1407104"/>
            <a:ext cx="35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>
                <a:latin typeface="Calibri" pitchFamily="34" charset="0"/>
              </a:rPr>
              <a:t>Literalität</a:t>
            </a:r>
            <a:endParaRPr lang="de-AT" sz="28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5325" y="1857084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 flipH="1">
            <a:off x="5075164" y="1113111"/>
            <a:ext cx="303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>
                <a:latin typeface="Calibri" pitchFamily="34" charset="0"/>
              </a:rPr>
              <a:t>Formale Bildung</a:t>
            </a:r>
            <a:endParaRPr lang="de-AT" sz="2800" b="1" dirty="0" smtClean="0"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41077" y="1416517"/>
            <a:ext cx="7109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Curricula 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didaktisches Dreieck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räumliche Konfiguration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Zertifizierung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/>
              <a:t> </a:t>
            </a:r>
            <a:r>
              <a:rPr lang="de-AT" dirty="0" smtClean="0"/>
              <a:t>Rollen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/>
              <a:t> </a:t>
            </a:r>
            <a:r>
              <a:rPr lang="de-AT" dirty="0" smtClean="0"/>
              <a:t>Rituale</a:t>
            </a:r>
          </a:p>
          <a:p>
            <a:pPr marL="266700">
              <a:buFont typeface="Wingdings" pitchFamily="2" charset="2"/>
              <a:buChar char="Ø"/>
            </a:pPr>
            <a:r>
              <a:rPr lang="de-AT" dirty="0" smtClean="0"/>
              <a:t> …</a:t>
            </a:r>
          </a:p>
          <a:p>
            <a:endParaRPr lang="de-AT" dirty="0" smtClean="0"/>
          </a:p>
          <a:p>
            <a:pPr>
              <a:buFont typeface="Wingdings"/>
              <a:buChar char="à"/>
            </a:pPr>
            <a:r>
              <a:rPr lang="de-AT" dirty="0" smtClean="0">
                <a:sym typeface="Wingdings" pitchFamily="2" charset="2"/>
              </a:rPr>
              <a:t> Lesen – Schreiben – Rechnen</a:t>
            </a:r>
          </a:p>
          <a:p>
            <a:r>
              <a:rPr lang="de-AT" dirty="0" smtClean="0"/>
              <a:t>     auf unterschiedlichen Abstraktionsniveaus</a:t>
            </a:r>
          </a:p>
          <a:p>
            <a:endParaRPr lang="de-AT" dirty="0" smtClean="0"/>
          </a:p>
          <a:p>
            <a:r>
              <a:rPr lang="de-AT" dirty="0" smtClean="0"/>
              <a:t>„Bild“ i.d.R. als Hilfsmittel (</a:t>
            </a:r>
            <a:r>
              <a:rPr lang="de-AT" dirty="0" err="1" smtClean="0"/>
              <a:t>Mind</a:t>
            </a:r>
            <a:r>
              <a:rPr lang="de-AT" dirty="0" smtClean="0"/>
              <a:t> </a:t>
            </a:r>
            <a:r>
              <a:rPr lang="de-AT" dirty="0" err="1" smtClean="0"/>
              <a:t>Map</a:t>
            </a:r>
            <a:r>
              <a:rPr lang="de-AT" dirty="0" smtClean="0"/>
              <a:t>, Grafik, Diagramm, …)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96531" y="5361213"/>
            <a:ext cx="25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Bsp.: Mathematik-Buch</a:t>
            </a:r>
            <a:endParaRPr lang="de-AT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839" y="4861779"/>
            <a:ext cx="1869844" cy="1322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173" y="4868544"/>
            <a:ext cx="1733606" cy="1303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673095" y="5383893"/>
            <a:ext cx="47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vs.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53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7700" y="1961859"/>
            <a:ext cx="679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de-AT" sz="2800" b="1" dirty="0" smtClean="0">
              <a:solidFill>
                <a:srgbClr val="0062BB"/>
              </a:solidFill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83436" y="1576291"/>
            <a:ext cx="7359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2"/>
                </a:solidFill>
              </a:rPr>
              <a:t>Frage</a:t>
            </a:r>
            <a:r>
              <a:rPr lang="de-AT" sz="2000" dirty="0">
                <a:solidFill>
                  <a:schemeClr val="accent2"/>
                </a:solidFill>
              </a:rPr>
              <a:t>: </a:t>
            </a:r>
            <a:r>
              <a:rPr lang="de-AT" sz="2000" i="1" dirty="0">
                <a:solidFill>
                  <a:schemeClr val="accent2"/>
                </a:solidFill>
              </a:rPr>
              <a:t>„</a:t>
            </a:r>
            <a:r>
              <a:rPr lang="de-AT" sz="2400" i="1" dirty="0">
                <a:solidFill>
                  <a:schemeClr val="accent2"/>
                </a:solidFill>
              </a:rPr>
              <a:t>Bildlesekompetenz</a:t>
            </a:r>
            <a:r>
              <a:rPr lang="de-AT" sz="2000" i="1" dirty="0">
                <a:solidFill>
                  <a:schemeClr val="accent2"/>
                </a:solidFill>
              </a:rPr>
              <a:t>“ als elementare Kulturtechnik?</a:t>
            </a:r>
          </a:p>
        </p:txBody>
      </p:sp>
      <p:sp>
        <p:nvSpPr>
          <p:cNvPr id="4" name="Rechteck 3"/>
          <p:cNvSpPr/>
          <p:nvPr/>
        </p:nvSpPr>
        <p:spPr>
          <a:xfrm>
            <a:off x="1485491" y="2279385"/>
            <a:ext cx="6418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/>
              <a:t>d.h. „Lesen“ von Bildern in einer primär optisch </a:t>
            </a:r>
            <a:r>
              <a:rPr lang="de-AT" sz="2000" dirty="0" err="1"/>
              <a:t>medialisierten</a:t>
            </a:r>
            <a:r>
              <a:rPr lang="de-AT" sz="2000" dirty="0"/>
              <a:t> Welt als basale Kompetenz?</a:t>
            </a:r>
          </a:p>
        </p:txBody>
      </p:sp>
      <p:sp>
        <p:nvSpPr>
          <p:cNvPr id="5" name="Rechteck 4"/>
          <p:cNvSpPr/>
          <p:nvPr/>
        </p:nvSpPr>
        <p:spPr>
          <a:xfrm>
            <a:off x="1576210" y="3243303"/>
            <a:ext cx="5281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sym typeface="Wingdings" pitchFamily="2" charset="2"/>
              </a:rPr>
              <a:t></a:t>
            </a:r>
            <a:r>
              <a:rPr lang="de-AT" dirty="0"/>
              <a:t> </a:t>
            </a:r>
            <a:r>
              <a:rPr lang="de-AT" sz="2400" dirty="0"/>
              <a:t>ikonographische</a:t>
            </a:r>
            <a:r>
              <a:rPr lang="de-AT" dirty="0"/>
              <a:t> 		 	</a:t>
            </a:r>
            <a:br>
              <a:rPr lang="de-AT" dirty="0"/>
            </a:br>
            <a:r>
              <a:rPr lang="de-AT" dirty="0"/>
              <a:t>           </a:t>
            </a:r>
            <a:r>
              <a:rPr lang="de-AT" sz="2400" dirty="0"/>
              <a:t> „Metakognitionsanalphabeten“</a:t>
            </a:r>
          </a:p>
        </p:txBody>
      </p:sp>
      <p:sp>
        <p:nvSpPr>
          <p:cNvPr id="6" name="Rechteck 5"/>
          <p:cNvSpPr/>
          <p:nvPr/>
        </p:nvSpPr>
        <p:spPr>
          <a:xfrm>
            <a:off x="1519512" y="4717532"/>
            <a:ext cx="5204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dirty="0">
                <a:sym typeface="Wingdings" pitchFamily="2" charset="2"/>
              </a:rPr>
              <a:t> welche Medienpädagogik unterstützt hier?</a:t>
            </a:r>
          </a:p>
          <a:p>
            <a:r>
              <a:rPr lang="de-AT" sz="2000" dirty="0">
                <a:sym typeface="Wingdings" pitchFamily="2" charset="2"/>
              </a:rPr>
              <a:t> welche </a:t>
            </a:r>
            <a:r>
              <a:rPr lang="de-AT" sz="2000" b="1" dirty="0">
                <a:sym typeface="Wingdings" pitchFamily="2" charset="2"/>
              </a:rPr>
              <a:t>Methoden</a:t>
            </a:r>
            <a:r>
              <a:rPr lang="de-AT" sz="2000" dirty="0">
                <a:sym typeface="Wingdings" pitchFamily="2" charset="2"/>
              </a:rPr>
              <a:t> unterstützen hierbei?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5987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1975" y="1847850"/>
            <a:ext cx="80529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Tradition des Visuellen in der Bildung     </a:t>
            </a:r>
            <a:r>
              <a:rPr lang="de-AT" sz="2400" dirty="0" smtClean="0">
                <a:sym typeface="Wingdings" panose="05000000000000000000" pitchFamily="2" charset="2"/>
              </a:rPr>
              <a:t></a:t>
            </a:r>
          </a:p>
          <a:p>
            <a:r>
              <a:rPr lang="de-AT" sz="2400" dirty="0" smtClean="0">
                <a:sym typeface="Wingdings" panose="05000000000000000000" pitchFamily="2" charset="2"/>
              </a:rPr>
              <a:t>Theoriekorpus				     </a:t>
            </a:r>
          </a:p>
          <a:p>
            <a:r>
              <a:rPr lang="de-AT" sz="2400" dirty="0" smtClean="0">
                <a:sym typeface="Wingdings" panose="05000000000000000000" pitchFamily="2" charset="2"/>
              </a:rPr>
              <a:t>Notwendigkeit didaktischer Konzepte    </a:t>
            </a:r>
            <a:r>
              <a:rPr lang="de-AT" sz="2400" dirty="0"/>
              <a:t> </a:t>
            </a:r>
            <a:r>
              <a:rPr lang="de-AT" sz="2400" dirty="0" smtClean="0">
                <a:sym typeface="Wingdings" panose="05000000000000000000" pitchFamily="2" charset="2"/>
              </a:rPr>
              <a:t></a:t>
            </a:r>
          </a:p>
          <a:p>
            <a:endParaRPr lang="de-AT" sz="2400" dirty="0">
              <a:sym typeface="Wingdings" panose="05000000000000000000" pitchFamily="2" charset="2"/>
            </a:endParaRPr>
          </a:p>
          <a:p>
            <a:endParaRPr lang="de-AT" sz="2400" dirty="0" smtClean="0">
              <a:sym typeface="Wingdings" panose="05000000000000000000" pitchFamily="2" charset="2"/>
            </a:endParaRPr>
          </a:p>
          <a:p>
            <a:r>
              <a:rPr lang="de-AT" sz="2400" dirty="0" smtClean="0">
                <a:sym typeface="Wingdings" panose="05000000000000000000" pitchFamily="2" charset="2"/>
              </a:rPr>
              <a:t>… adäquate Methode(n) zur Auseinandersetzung  „mit Bildern“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möglichst vielfältig anwendbar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in (formale) Bildungsprozesse integrierbar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curricular strukturiert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AT" sz="2400" dirty="0" smtClean="0">
                <a:sym typeface="Wingdings" panose="05000000000000000000" pitchFamily="2" charset="2"/>
              </a:rPr>
              <a:t>verfügbar und „einfach“ erlernbar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022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41443" y="1121790"/>
            <a:ext cx="13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 smtClean="0"/>
              <a:t>Inhalt</a:t>
            </a:r>
            <a:endParaRPr lang="de-AT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1725105" y="1665020"/>
            <a:ext cx="5187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de-AT" sz="3200" dirty="0" smtClean="0"/>
              <a:t>Grundlagen</a:t>
            </a:r>
            <a:br>
              <a:rPr lang="de-AT" sz="3200" dirty="0" smtClean="0"/>
            </a:br>
            <a:r>
              <a:rPr lang="de-AT" sz="2000" dirty="0" smtClean="0"/>
              <a:t>Bild und Technik</a:t>
            </a:r>
            <a:br>
              <a:rPr lang="de-AT" sz="2000" dirty="0" smtClean="0"/>
            </a:br>
            <a:r>
              <a:rPr lang="de-AT" sz="2000" dirty="0" smtClean="0"/>
              <a:t>Bild und Bildung</a:t>
            </a:r>
            <a:br>
              <a:rPr lang="de-AT" sz="2000" dirty="0" smtClean="0"/>
            </a:br>
            <a:r>
              <a:rPr lang="de-AT" sz="2000" dirty="0" smtClean="0"/>
              <a:t>Bild und </a:t>
            </a:r>
            <a:r>
              <a:rPr lang="de-AT" sz="2000" dirty="0" err="1" smtClean="0"/>
              <a:t>Literalität</a:t>
            </a:r>
            <a:endParaRPr lang="de-AT" sz="2000" dirty="0" smtClean="0"/>
          </a:p>
          <a:p>
            <a:pPr marL="400050" indent="-400050">
              <a:buAutoNum type="romanUcPeriod"/>
            </a:pPr>
            <a:r>
              <a:rPr lang="de-AT" sz="3200" dirty="0" smtClean="0"/>
              <a:t>Theorie und Praxis von VTS</a:t>
            </a:r>
            <a:br>
              <a:rPr lang="de-AT" sz="3200" dirty="0" smtClean="0"/>
            </a:br>
            <a:r>
              <a:rPr lang="de-AT" sz="2000" dirty="0" smtClean="0"/>
              <a:t>Was ist VTS</a:t>
            </a:r>
            <a:br>
              <a:rPr lang="de-AT" sz="2000" dirty="0" smtClean="0"/>
            </a:br>
            <a:r>
              <a:rPr lang="de-AT" sz="2000" dirty="0" smtClean="0"/>
              <a:t>Moderationstechniken</a:t>
            </a:r>
            <a:br>
              <a:rPr lang="de-AT" sz="2000" dirty="0" smtClean="0"/>
            </a:br>
            <a:r>
              <a:rPr lang="de-AT" sz="2000" dirty="0" smtClean="0"/>
              <a:t>VTS in der Schule</a:t>
            </a:r>
          </a:p>
          <a:p>
            <a:pPr marL="400050" indent="-400050">
              <a:buAutoNum type="romanUcPeriod"/>
            </a:pPr>
            <a:r>
              <a:rPr lang="de-AT" sz="3200" dirty="0" smtClean="0"/>
              <a:t>Resümee</a:t>
            </a:r>
            <a:endParaRPr lang="de-AT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66" y="4338567"/>
            <a:ext cx="1587295" cy="1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291707"/>
            <a:ext cx="3170404" cy="25279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864" y="2291707"/>
            <a:ext cx="3450583" cy="246355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429" y="2282182"/>
            <a:ext cx="1958385" cy="2949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0510" y="5046892"/>
            <a:ext cx="253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http://www.vtshome.org</a:t>
            </a:r>
          </a:p>
        </p:txBody>
      </p:sp>
    </p:spTree>
    <p:extLst>
      <p:ext uri="{BB962C8B-B14F-4D97-AF65-F5344CB8AC3E}">
        <p14:creationId xmlns:p14="http://schemas.microsoft.com/office/powerpoint/2010/main" val="15365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91" y="2121480"/>
            <a:ext cx="4444618" cy="332653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89151" y="5454134"/>
            <a:ext cx="258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https://www.visbild.com/</a:t>
            </a:r>
          </a:p>
        </p:txBody>
      </p:sp>
    </p:spTree>
    <p:extLst>
      <p:ext uri="{BB962C8B-B14F-4D97-AF65-F5344CB8AC3E}">
        <p14:creationId xmlns:p14="http://schemas.microsoft.com/office/powerpoint/2010/main" val="26512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6" y="285603"/>
            <a:ext cx="2476075" cy="24890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404003" y="3662892"/>
            <a:ext cx="6478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chemeClr val="bg1"/>
              </a:solidFill>
              <a:latin typeface="Times"/>
              <a:cs typeface="Times"/>
            </a:endParaRPr>
          </a:p>
          <a:p>
            <a:r>
              <a:rPr lang="de-DE" sz="4000" dirty="0">
                <a:solidFill>
                  <a:schemeClr val="bg1"/>
                </a:solidFill>
                <a:latin typeface="Times"/>
                <a:cs typeface="Times"/>
              </a:rPr>
              <a:t>Visual Thinking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1718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71750" y="2456500"/>
            <a:ext cx="6170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Die Technik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Anwendung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Die Ergebnisse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DE" dirty="0" smtClean="0">
                <a:latin typeface="Times"/>
                <a:cs typeface="Times"/>
              </a:rPr>
              <a:t>Die Ausbildung</a:t>
            </a:r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08250" y="203275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ED7D31"/>
                </a:solidFill>
                <a:latin typeface="Times"/>
                <a:cs typeface="Times"/>
              </a:rPr>
              <a:t>Was ist Visual Thinking Stategies (VTS)?</a:t>
            </a:r>
          </a:p>
        </p:txBody>
      </p:sp>
    </p:spTree>
    <p:extLst>
      <p:ext uri="{BB962C8B-B14F-4D97-AF65-F5344CB8AC3E}">
        <p14:creationId xmlns:p14="http://schemas.microsoft.com/office/powerpoint/2010/main" val="38575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ED7D31"/>
                </a:solidFill>
                <a:latin typeface="Times"/>
                <a:cs typeface="Times"/>
              </a:rPr>
              <a:t>VTS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Technik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20000"/>
            <a:ext cx="6243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Eine Methode der Bildbetrachtung (USA – Housen/Yenawine)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Plattform für Austausch (EU)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</a:rPr>
              <a:t>Schafft Erfahrungen</a:t>
            </a:r>
            <a:endParaRPr lang="de-DE" dirty="0" smtClean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Erfordert keine speziellen Vorkenntnisse </a:t>
            </a:r>
          </a:p>
          <a:p>
            <a:r>
              <a:rPr lang="de-DE" dirty="0">
                <a:latin typeface="Times"/>
                <a:cs typeface="Times"/>
              </a:rPr>
              <a:t>     </a:t>
            </a:r>
            <a:r>
              <a:rPr lang="de-DE" dirty="0" smtClean="0">
                <a:latin typeface="Times"/>
                <a:cs typeface="Times"/>
              </a:rPr>
              <a:t>(leveling the playground)</a:t>
            </a: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 smtClean="0">
                <a:latin typeface="Times"/>
                <a:cs typeface="Times"/>
              </a:rPr>
              <a:t>Ein Instrument zur eigenständigen Nutzung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sym typeface="Wingdings" pitchFamily="2" charset="2"/>
              </a:rPr>
              <a:t> </a:t>
            </a:r>
            <a:r>
              <a:rPr lang="de-DE" dirty="0" smtClean="0">
                <a:latin typeface="Times"/>
                <a:cs typeface="Times"/>
              </a:rPr>
              <a:t>Der VTS-Experte fungiert als Moderator</a:t>
            </a: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889875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Was ist VTS?</a:t>
            </a:r>
          </a:p>
        </p:txBody>
      </p:sp>
    </p:spTree>
    <p:extLst>
      <p:ext uri="{BB962C8B-B14F-4D97-AF65-F5344CB8AC3E}">
        <p14:creationId xmlns:p14="http://schemas.microsoft.com/office/powerpoint/2010/main" val="14253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Technik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31340"/>
            <a:ext cx="617070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Voraussetzung für eine VTS-Diskussion:</a:t>
            </a:r>
            <a:endParaRPr lang="de-DE" dirty="0" smtClean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e</a:t>
            </a:r>
            <a:r>
              <a:rPr lang="de-DE" dirty="0" smtClean="0">
                <a:latin typeface="Times"/>
                <a:cs typeface="Times"/>
              </a:rPr>
              <a:t>in Bild / Kunstwerk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ein Moderator</a:t>
            </a:r>
            <a:endParaRPr lang="de-DE" dirty="0" smtClean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e</a:t>
            </a:r>
            <a:r>
              <a:rPr lang="de-DE" dirty="0" smtClean="0">
                <a:latin typeface="Times"/>
                <a:cs typeface="Times"/>
              </a:rPr>
              <a:t>ine Gruppe von Menschen</a:t>
            </a:r>
          </a:p>
          <a:p>
            <a:endParaRPr lang="de-DE" dirty="0">
              <a:latin typeface="Times"/>
              <a:cs typeface="Times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 </a:t>
            </a:r>
            <a:r>
              <a:rPr lang="de-DE" dirty="0">
                <a:latin typeface="Times"/>
                <a:cs typeface="Times"/>
                <a:sym typeface="Wingdings" pitchFamily="2" charset="2"/>
              </a:rPr>
              <a:t>e</a:t>
            </a:r>
            <a:r>
              <a:rPr lang="de-DE" dirty="0" smtClean="0">
                <a:latin typeface="Times"/>
                <a:cs typeface="Times"/>
              </a:rPr>
              <a:t>in Moment der Ruhe</a:t>
            </a: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62000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Wie funktioniert VTS?</a:t>
            </a:r>
          </a:p>
        </p:txBody>
      </p:sp>
    </p:spTree>
    <p:extLst>
      <p:ext uri="{BB962C8B-B14F-4D97-AF65-F5344CB8AC3E}">
        <p14:creationId xmlns:p14="http://schemas.microsoft.com/office/powerpoint/2010/main" val="11610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Technik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000" y="2520000"/>
            <a:ext cx="617070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dirty="0">
                <a:sym typeface="Wingdings" pitchFamily="2" charset="2"/>
              </a:rPr>
              <a:t>Frage 1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</a:t>
            </a:r>
            <a:r>
              <a:rPr lang="de-DE" b="1" dirty="0" smtClean="0">
                <a:solidFill>
                  <a:srgbClr val="ED7D31"/>
                </a:solidFill>
                <a:latin typeface="Times"/>
                <a:cs typeface="Times"/>
                <a:sym typeface="Wingdings" pitchFamily="2" charset="2"/>
              </a:rPr>
              <a:t>Was passiert in diesem Bild?</a:t>
            </a:r>
          </a:p>
          <a:p>
            <a:endParaRPr lang="de-DE" dirty="0" smtClean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sym typeface="Wingdings" pitchFamily="2" charset="2"/>
              </a:rPr>
              <a:t>Frage 2</a:t>
            </a:r>
          </a:p>
          <a:p>
            <a:r>
              <a:rPr lang="de-DE" dirty="0" smtClean="0">
                <a:latin typeface="Times"/>
                <a:cs typeface="Times"/>
                <a:sym typeface="Wingdings" pitchFamily="2" charset="2"/>
              </a:rPr>
              <a:t>     </a:t>
            </a:r>
            <a:r>
              <a:rPr lang="de-DE" b="1" dirty="0" smtClean="0">
                <a:solidFill>
                  <a:srgbClr val="ED7D31"/>
                </a:solidFill>
                <a:latin typeface="Times"/>
                <a:cs typeface="Times"/>
                <a:sym typeface="Wingdings" pitchFamily="2" charset="2"/>
              </a:rPr>
              <a:t>Was sehen Sie, dass Sie das sagen können?</a:t>
            </a:r>
            <a:endParaRPr lang="de-DE" b="1" dirty="0" smtClean="0">
              <a:solidFill>
                <a:srgbClr val="ED7D31"/>
              </a:solidFill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AT" dirty="0">
                <a:latin typeface="Times"/>
                <a:cs typeface="Times"/>
                <a:sym typeface="Wingdings" pitchFamily="2" charset="2"/>
              </a:rPr>
              <a:t>Frage 3</a:t>
            </a:r>
          </a:p>
          <a:p>
            <a:r>
              <a:rPr lang="de-AT" dirty="0" smtClean="0">
                <a:latin typeface="Times"/>
                <a:cs typeface="Times"/>
                <a:sym typeface="Wingdings" pitchFamily="2" charset="2"/>
              </a:rPr>
              <a:t>     </a:t>
            </a:r>
            <a:r>
              <a:rPr lang="de-AT" b="1" dirty="0" smtClean="0">
                <a:solidFill>
                  <a:srgbClr val="ED7D31"/>
                </a:solidFill>
                <a:latin typeface="Times"/>
                <a:cs typeface="Times"/>
                <a:sym typeface="Wingdings" pitchFamily="2" charset="2"/>
              </a:rPr>
              <a:t>Was kann mann sonst noch finden?</a:t>
            </a:r>
            <a:endParaRPr lang="de-DE" b="1" dirty="0" smtClean="0">
              <a:solidFill>
                <a:srgbClr val="ED7D31"/>
              </a:solidFill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62000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Die drei Kernfragen von VTS</a:t>
            </a:r>
          </a:p>
        </p:txBody>
      </p:sp>
    </p:spTree>
    <p:extLst>
      <p:ext uri="{BB962C8B-B14F-4D97-AF65-F5344CB8AC3E}">
        <p14:creationId xmlns:p14="http://schemas.microsoft.com/office/powerpoint/2010/main" val="34189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7-01-13 um 18.31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23" y="238125"/>
            <a:ext cx="7450283" cy="633714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22375" y="6581001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https://www.nytimes.com/column/learning-whats-going-on-in-this-picture</a:t>
            </a:r>
          </a:p>
        </p:txBody>
      </p:sp>
    </p:spTree>
    <p:extLst>
      <p:ext uri="{BB962C8B-B14F-4D97-AF65-F5344CB8AC3E}">
        <p14:creationId xmlns:p14="http://schemas.microsoft.com/office/powerpoint/2010/main" val="39908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0"/>
            <a:ext cx="6671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Technik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Ergebnisse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0134" y="2245364"/>
            <a:ext cx="617057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Ein Moment der Ruhe</a:t>
            </a:r>
            <a:endParaRPr lang="de-DE" b="1" dirty="0" smtClean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 smtClean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Beherrschen der 3 Kernfragen</a:t>
            </a:r>
          </a:p>
          <a:p>
            <a:pPr marL="285750" indent="-285750">
              <a:buFont typeface="Wingdings" charset="0"/>
              <a:buChar char="à"/>
            </a:pPr>
            <a:endParaRPr lang="de-DE" b="1" dirty="0" smtClean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Aufmerksam zuhören – auf Bildinhalte hinzeigen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Paraphrasieren – erneut auf Bildinhale hinzeigen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- verknüpfen von Meinungen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Sicherstellen, dass man die Beiträge richtig verstanden hat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Neutral bleiben und keine eigene Meinung vertreten 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 (kein Lob, kein Tadel)</a:t>
            </a:r>
            <a:endParaRPr lang="de-DE" b="1" dirty="0">
              <a:solidFill>
                <a:srgbClr val="ED7D31"/>
              </a:solidFill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endParaRPr lang="de-DE" dirty="0" smtClean="0">
              <a:solidFill>
                <a:srgbClr val="ED7D31"/>
              </a:solidFill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dirty="0"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40000" y="1620000"/>
            <a:ext cx="617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Die Moderationstechnik</a:t>
            </a:r>
          </a:p>
        </p:txBody>
      </p:sp>
    </p:spTree>
    <p:extLst>
      <p:ext uri="{BB962C8B-B14F-4D97-AF65-F5344CB8AC3E}">
        <p14:creationId xmlns:p14="http://schemas.microsoft.com/office/powerpoint/2010/main" val="35512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153716"/>
            <a:ext cx="2733675" cy="8191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890" y="1153716"/>
            <a:ext cx="2557463" cy="84991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884" y="2162673"/>
            <a:ext cx="2687781" cy="8524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780" y="3204968"/>
            <a:ext cx="2603260" cy="3146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476875" y="3810000"/>
            <a:ext cx="2262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Bildinhalte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Bildgeschichte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Emotionen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AT" sz="2400" dirty="0" smtClean="0"/>
              <a:t>Bildästhetik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3050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32" y="1372166"/>
            <a:ext cx="7032687" cy="50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rgbClr val="ED7D31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24681" y="1496909"/>
            <a:ext cx="63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Kompetenzen auf der Metaebene</a:t>
            </a:r>
          </a:p>
        </p:txBody>
      </p:sp>
      <p:sp>
        <p:nvSpPr>
          <p:cNvPr id="5" name="Rechteck 4"/>
          <p:cNvSpPr/>
          <p:nvPr/>
        </p:nvSpPr>
        <p:spPr>
          <a:xfrm>
            <a:off x="1202002" y="2392786"/>
            <a:ext cx="74501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Sprachförderung  -   Wortschatz, Grammatik, komplexe Themen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</a:t>
            </a:r>
            <a:r>
              <a:rPr lang="de-DE" dirty="0">
                <a:solidFill>
                  <a:srgbClr val="FF6600"/>
                </a:solidFill>
                <a:latin typeface="Times"/>
                <a:cs typeface="Times"/>
                <a:sym typeface="Wingdings" pitchFamily="2" charset="2"/>
              </a:rPr>
              <a:t> (wahrnehmen, denken, sprechen, entscheiden)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2.   Soziale Kompetenz (Gesprächsregeln, zuhören, aufeinander beziehen</a:t>
            </a: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      Wertschätzung der Gruppe )</a:t>
            </a:r>
          </a:p>
          <a:p>
            <a:pPr marL="342900" indent="-342900">
              <a:buAutoNum type="arabicPeriod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342900" indent="-342900">
              <a:buAutoNum type="arabicPeriod" startAt="3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Selbstbewusstsein, Selbstsicherheit, Selbstvertauen</a:t>
            </a:r>
          </a:p>
          <a:p>
            <a:pPr marL="342900" indent="-342900">
              <a:buAutoNum type="arabicPeriod" startAt="3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4.   Demokratisches Bewusstsein</a:t>
            </a:r>
          </a:p>
          <a:p>
            <a:pPr marL="342900" indent="-342900">
              <a:buAutoNum type="arabicPeriod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8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</a:t>
            </a:r>
            <a:r>
              <a:rPr lang="de-DE" sz="1200" dirty="0" smtClean="0">
                <a:solidFill>
                  <a:srgbClr val="ED7D31"/>
                </a:solidFill>
                <a:latin typeface="Times"/>
                <a:cs typeface="Times"/>
              </a:rPr>
              <a:t>Ergebnisse</a:t>
            </a:r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          Ausbildung</a:t>
            </a:r>
            <a:endParaRPr lang="de-DE" sz="12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Angelika Jung         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24681" y="1496909"/>
            <a:ext cx="63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Wie unterstützt VTS den Lehrer/die Lehrerin?</a:t>
            </a:r>
          </a:p>
        </p:txBody>
      </p:sp>
      <p:sp>
        <p:nvSpPr>
          <p:cNvPr id="5" name="Rechteck 4"/>
          <p:cNvSpPr/>
          <p:nvPr/>
        </p:nvSpPr>
        <p:spPr>
          <a:xfrm>
            <a:off x="1190662" y="2154642"/>
            <a:ext cx="7631576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2"/>
                </a:solidFill>
                <a:latin typeface="Times"/>
                <a:cs typeface="Times"/>
                <a:sym typeface="Wingdings" pitchFamily="2" charset="2"/>
              </a:rPr>
              <a:t>Voraussetzung: Beherrschen der VTS-Moderationstechnik</a:t>
            </a:r>
          </a:p>
          <a:p>
            <a:pPr marL="342900" indent="-342900">
              <a:buAutoNum type="arabicPeriod"/>
            </a:pPr>
            <a:endParaRPr lang="de-DE" dirty="0">
              <a:solidFill>
                <a:schemeClr val="accent2"/>
              </a:solidFill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Konzentrierte Atmosphäre in der Lerngruppe</a:t>
            </a: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Aktive Teilnahme in der Lerngruppe</a:t>
            </a:r>
          </a:p>
          <a:p>
            <a:pPr marL="285750" indent="-285750">
              <a:buFont typeface="Wingdings" charset="0"/>
              <a:buChar char="à"/>
            </a:pP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Disziplinierte Gesprächsführung</a:t>
            </a:r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Hilfe zur Selbsthilfe – Förderung des individuellen Problemlösungspotential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Individuellpotential erkennen und fördern (der/die  LehrerIn als PotentialförderIn)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Transkulturelle Plattform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marL="285750" indent="-285750">
              <a:buFont typeface="Wingdings" charset="0"/>
              <a:buChar char="à"/>
            </a:pPr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pPr marL="285750" indent="-285750">
              <a:buFont typeface="Wingdings" charset="0"/>
              <a:buChar char="à"/>
            </a:pPr>
            <a:endParaRPr lang="de-DE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DE" b="1" dirty="0">
              <a:solidFill>
                <a:srgbClr val="ED7D31"/>
              </a:solidFill>
              <a:latin typeface="Times"/>
              <a:cs typeface="Time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15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1111222"/>
          </a:xfrm>
          <a:prstGeom prst="rect">
            <a:avLst/>
          </a:prstGeom>
          <a:solidFill>
            <a:srgbClr val="384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Siegel Angelika ne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54000"/>
            <a:ext cx="952535" cy="957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29117" y="657412"/>
            <a:ext cx="674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Times"/>
                <a:cs typeface="Times"/>
              </a:rPr>
              <a:t>VTS          Technik          Ergebnisse          </a:t>
            </a:r>
            <a:r>
              <a:rPr lang="de-DE" sz="1200" dirty="0" smtClean="0">
                <a:solidFill>
                  <a:schemeClr val="accent2"/>
                </a:solidFill>
                <a:latin typeface="Times"/>
                <a:cs typeface="Times"/>
              </a:rPr>
              <a:t>Ausbildung</a:t>
            </a:r>
            <a:endParaRPr lang="de-DE" sz="1200" dirty="0">
              <a:solidFill>
                <a:schemeClr val="accent2"/>
              </a:solidFill>
              <a:latin typeface="Times"/>
              <a:cs typeface="Time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53" y="6517344"/>
            <a:ext cx="892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384045"/>
                </a:solidFill>
                <a:latin typeface="Times"/>
                <a:cs typeface="Times"/>
              </a:rPr>
              <a:t>Angelika Jung         Institut für</a:t>
            </a:r>
            <a:r>
              <a:rPr lang="de-DE" sz="1000" dirty="0" smtClean="0">
                <a:solidFill>
                  <a:srgbClr val="384045"/>
                </a:solidFill>
                <a:latin typeface="Times"/>
                <a:cs typeface="Times"/>
              </a:rPr>
              <a:t>Institut für Visuelle Bildung        </a:t>
            </a:r>
            <a:r>
              <a:rPr lang="de-DE" sz="1000" dirty="0" err="1" smtClean="0">
                <a:solidFill>
                  <a:srgbClr val="384045"/>
                </a:solidFill>
                <a:latin typeface="Times"/>
                <a:cs typeface="Times"/>
              </a:rPr>
              <a:t>www.visbild.com</a:t>
            </a:r>
            <a:endParaRPr lang="de-DE" sz="1000" dirty="0">
              <a:solidFill>
                <a:srgbClr val="384045"/>
              </a:solidFill>
              <a:latin typeface="Times"/>
              <a:cs typeface="Time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58700" y="1372167"/>
            <a:ext cx="635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  <a:latin typeface="Times"/>
                <a:cs typeface="Times"/>
              </a:rPr>
              <a:t>VTS-Ausbildung (2 Jahre)</a:t>
            </a:r>
          </a:p>
        </p:txBody>
      </p:sp>
      <p:sp>
        <p:nvSpPr>
          <p:cNvPr id="11" name="Rechteck 10"/>
          <p:cNvSpPr/>
          <p:nvPr/>
        </p:nvSpPr>
        <p:spPr>
          <a:xfrm>
            <a:off x="1236020" y="1859797"/>
            <a:ext cx="678110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b="1" dirty="0">
              <a:latin typeface="Times"/>
              <a:cs typeface="Times"/>
              <a:sym typeface="Wingdings" pitchFamily="2" charset="2"/>
            </a:endParaRPr>
          </a:p>
          <a:p>
            <a:r>
              <a:rPr lang="de-AT" b="1" dirty="0">
                <a:latin typeface="Times"/>
                <a:cs typeface="Times"/>
                <a:sym typeface="Wingdings" pitchFamily="2" charset="2"/>
              </a:rPr>
              <a:t>Jahr 1 </a:t>
            </a:r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Erlernen der Moderationstechnik mit gezielter Aufgabenstellung: 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Sprachförderung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soziale Kompetenz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Toleranz und Wertschätzung</a:t>
            </a: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	- Selbtbewusstsein</a:t>
            </a: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AT" b="1" dirty="0">
                <a:latin typeface="Times"/>
                <a:cs typeface="Times"/>
                <a:sym typeface="Wingdings" pitchFamily="2" charset="2"/>
              </a:rPr>
              <a:t>Jahr 2</a:t>
            </a:r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AT" dirty="0">
                <a:latin typeface="Times"/>
                <a:cs typeface="Times"/>
                <a:sym typeface="Wingdings" pitchFamily="2" charset="2"/>
              </a:rPr>
              <a:t>Erkennen von Denkstrukturen / Förderung von Potentialen </a:t>
            </a: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r>
              <a:rPr lang="de-DE">
                <a:latin typeface="Times"/>
                <a:cs typeface="Times"/>
              </a:rPr>
              <a:t>	</a:t>
            </a:r>
          </a:p>
          <a:p>
            <a:r>
              <a:rPr lang="de-DE"/>
              <a:t> </a:t>
            </a:r>
          </a:p>
          <a:p>
            <a:endParaRPr lang="de-AT" dirty="0">
              <a:latin typeface="Times"/>
              <a:cs typeface="Times"/>
              <a:sym typeface="Wingdings" pitchFamily="2" charset="2"/>
            </a:endParaRPr>
          </a:p>
          <a:p>
            <a:endParaRPr lang="de-DE" dirty="0">
              <a:latin typeface="Times"/>
              <a:cs typeface="Times"/>
            </a:endParaRPr>
          </a:p>
          <a:p>
            <a:endParaRPr lang="de-AT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81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41443" y="1121790"/>
            <a:ext cx="13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 smtClean="0"/>
              <a:t>Inhalt</a:t>
            </a:r>
            <a:endParaRPr lang="de-AT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1725105" y="1665020"/>
            <a:ext cx="5187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de-AT" sz="3200" dirty="0" smtClean="0"/>
              <a:t>Grundlagen</a:t>
            </a:r>
            <a:br>
              <a:rPr lang="de-AT" sz="3200" dirty="0" smtClean="0"/>
            </a:br>
            <a:r>
              <a:rPr lang="de-AT" sz="2000" dirty="0" smtClean="0"/>
              <a:t>Bild und Technik</a:t>
            </a:r>
            <a:br>
              <a:rPr lang="de-AT" sz="2000" dirty="0" smtClean="0"/>
            </a:br>
            <a:r>
              <a:rPr lang="de-AT" sz="2000" dirty="0" smtClean="0"/>
              <a:t>Bild und Bildung</a:t>
            </a:r>
            <a:br>
              <a:rPr lang="de-AT" sz="2000" dirty="0" smtClean="0"/>
            </a:br>
            <a:r>
              <a:rPr lang="de-AT" sz="2000" dirty="0" smtClean="0"/>
              <a:t>Bild und </a:t>
            </a:r>
            <a:r>
              <a:rPr lang="de-AT" sz="2000" dirty="0" err="1" smtClean="0"/>
              <a:t>Literalität</a:t>
            </a:r>
            <a:endParaRPr lang="de-AT" sz="2000" dirty="0" smtClean="0"/>
          </a:p>
          <a:p>
            <a:pPr marL="400050" indent="-400050">
              <a:buAutoNum type="romanUcPeriod"/>
            </a:pPr>
            <a:r>
              <a:rPr lang="de-AT" sz="3200" dirty="0" smtClean="0"/>
              <a:t>Theorie und Praxis von VTS</a:t>
            </a:r>
            <a:br>
              <a:rPr lang="de-AT" sz="3200" dirty="0" smtClean="0"/>
            </a:br>
            <a:r>
              <a:rPr lang="de-AT" sz="2000" dirty="0" smtClean="0"/>
              <a:t>Was ist VTS</a:t>
            </a:r>
            <a:br>
              <a:rPr lang="de-AT" sz="2000" dirty="0" smtClean="0"/>
            </a:br>
            <a:r>
              <a:rPr lang="de-AT" sz="2000" dirty="0" smtClean="0"/>
              <a:t>Moderationstechniken</a:t>
            </a:r>
            <a:br>
              <a:rPr lang="de-AT" sz="2000" dirty="0" smtClean="0"/>
            </a:br>
            <a:r>
              <a:rPr lang="de-AT" sz="2000" dirty="0" smtClean="0"/>
              <a:t>VTS in der Schule</a:t>
            </a:r>
          </a:p>
          <a:p>
            <a:pPr marL="400050" indent="-400050">
              <a:buAutoNum type="romanUcPeriod"/>
            </a:pPr>
            <a:r>
              <a:rPr lang="de-AT" sz="3200" dirty="0" smtClean="0"/>
              <a:t>Resümee</a:t>
            </a:r>
            <a:endParaRPr lang="de-AT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66" y="4338567"/>
            <a:ext cx="1587295" cy="1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6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3396" y="1401640"/>
            <a:ext cx="89172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1" dirty="0">
                <a:solidFill>
                  <a:srgbClr val="0062BB"/>
                </a:solidFill>
                <a:latin typeface="Calibri" pitchFamily="34" charset="0"/>
                <a:sym typeface="Verdana"/>
              </a:rPr>
              <a:t>             </a:t>
            </a:r>
            <a:r>
              <a:rPr lang="de-AT" sz="2400" b="1" dirty="0" smtClean="0">
                <a:latin typeface="Calibri" pitchFamily="34" charset="0"/>
                <a:sym typeface="Verdana"/>
              </a:rPr>
              <a:t>Personale Lernprozesse</a:t>
            </a:r>
          </a:p>
          <a:p>
            <a:endParaRPr lang="de-AT" dirty="0" err="1"/>
          </a:p>
          <a:p>
            <a:r>
              <a:rPr lang="de-AT" dirty="0" err="1"/>
              <a:t>Teachable</a:t>
            </a:r>
            <a:r>
              <a:rPr lang="de-AT" dirty="0"/>
              <a:t> </a:t>
            </a:r>
            <a:r>
              <a:rPr lang="de-AT" dirty="0" err="1"/>
              <a:t>moment</a:t>
            </a:r>
            <a:r>
              <a:rPr lang="de-AT" dirty="0"/>
              <a:t> (</a:t>
            </a:r>
            <a:r>
              <a:rPr lang="de-AT" dirty="0" err="1"/>
              <a:t>Havighurst</a:t>
            </a:r>
            <a:r>
              <a:rPr lang="de-AT" dirty="0"/>
              <a:t> 1956, Montessori, …)</a:t>
            </a:r>
          </a:p>
          <a:p>
            <a:r>
              <a:rPr lang="de-AT" dirty="0"/>
              <a:t>im Rahmen formaler Bildung</a:t>
            </a:r>
          </a:p>
          <a:p>
            <a:endParaRPr lang="de-AT" dirty="0"/>
          </a:p>
          <a:p>
            <a:pPr>
              <a:buFont typeface="Wingdings"/>
              <a:buChar char="à"/>
            </a:pPr>
            <a:r>
              <a:rPr lang="de-AT" dirty="0">
                <a:sym typeface="Wingdings" pitchFamily="2" charset="2"/>
              </a:rPr>
              <a:t> Freiraum (≠Schonraum): 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* deutungsfreier Raum (als Initiale)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* Resonanzphänomene (affektiv/emotional, kognitiv, performativ, „Flow“)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	</a:t>
            </a:r>
            <a:r>
              <a:rPr lang="de-AT" dirty="0" err="1">
                <a:sym typeface="Wingdings" pitchFamily="2" charset="2"/>
              </a:rPr>
              <a:t>Entschleunigung</a:t>
            </a:r>
            <a:r>
              <a:rPr lang="de-AT" dirty="0">
                <a:sym typeface="Wingdings" pitchFamily="2" charset="2"/>
              </a:rPr>
              <a:t>/Innehalten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	Dialog (innerer und äußerer)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* Heureka/Aha-Erlebnisse</a:t>
            </a:r>
          </a:p>
          <a:p>
            <a:pPr>
              <a:buFont typeface="Wingdings"/>
              <a:buChar char="à"/>
            </a:pPr>
            <a:r>
              <a:rPr lang="de-AT" dirty="0">
                <a:sym typeface="Wingdings" pitchFamily="2" charset="2"/>
              </a:rPr>
              <a:t> klares Methodisches Vorgehen, ritualisierter/strukturierter Kontext (Wiederholung)</a:t>
            </a:r>
            <a:br>
              <a:rPr lang="de-AT" dirty="0">
                <a:sym typeface="Wingdings" pitchFamily="2" charset="2"/>
              </a:rPr>
            </a:br>
            <a:r>
              <a:rPr lang="de-AT" dirty="0">
                <a:sym typeface="Wingdings" pitchFamily="2" charset="2"/>
              </a:rPr>
              <a:t>		zielgerichtete Entwicklung (Prozessstruktur)</a:t>
            </a:r>
          </a:p>
          <a:p>
            <a:pPr>
              <a:buFont typeface="Wingdings"/>
              <a:buChar char="à"/>
            </a:pPr>
            <a:r>
              <a:rPr lang="de-AT" dirty="0"/>
              <a:t> inhaltliche Ergebnisoffenheit und grundsätzliche thematisch-curriculare Vorgabe</a:t>
            </a:r>
          </a:p>
          <a:p>
            <a:pPr>
              <a:buFont typeface="Wingdings"/>
              <a:buChar char="à"/>
            </a:pPr>
            <a:r>
              <a:rPr lang="de-AT" dirty="0"/>
              <a:t> Personales und gruppenbezogenes Moment </a:t>
            </a:r>
          </a:p>
        </p:txBody>
      </p:sp>
    </p:spTree>
    <p:extLst>
      <p:ext uri="{BB962C8B-B14F-4D97-AF65-F5344CB8AC3E}">
        <p14:creationId xmlns:p14="http://schemas.microsoft.com/office/powerpoint/2010/main" val="2418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02002" y="1610312"/>
            <a:ext cx="593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400" b="1" dirty="0">
                <a:latin typeface="Calibri" pitchFamily="34" charset="0"/>
                <a:sym typeface="Verdana"/>
              </a:rPr>
              <a:t>Potenzial</a:t>
            </a:r>
          </a:p>
        </p:txBody>
      </p:sp>
      <p:sp>
        <p:nvSpPr>
          <p:cNvPr id="3" name="Rechteck 2"/>
          <p:cNvSpPr/>
          <p:nvPr/>
        </p:nvSpPr>
        <p:spPr>
          <a:xfrm>
            <a:off x="1179322" y="2188663"/>
            <a:ext cx="6645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strukturell: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methodisch elaboriert, schulisch bewährt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klares didaktisches Konzept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VTS-Ausbildung</a:t>
            </a:r>
          </a:p>
          <a:p>
            <a:endParaRPr lang="de-AT" dirty="0"/>
          </a:p>
          <a:p>
            <a:r>
              <a:rPr lang="de-AT" dirty="0"/>
              <a:t>inhaltlich: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Bild- und Medienkompetenz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Sprachliche- und kognitive Entwicklung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 smtClean="0"/>
              <a:t>Diversität, Heterogenität, Migration, Inklusive Pädagogik</a:t>
            </a:r>
            <a:endParaRPr lang="de-A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AT" dirty="0"/>
              <a:t>Gruppendynamik</a:t>
            </a:r>
          </a:p>
        </p:txBody>
      </p:sp>
    </p:spTree>
    <p:extLst>
      <p:ext uri="{BB962C8B-B14F-4D97-AF65-F5344CB8AC3E}">
        <p14:creationId xmlns:p14="http://schemas.microsoft.com/office/powerpoint/2010/main" val="4067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4" y="2602136"/>
            <a:ext cx="2590131" cy="17267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462090" y="1941922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Vielen Dank …</a:t>
            </a:r>
            <a:endParaRPr lang="de-AT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2604252" y="4465884"/>
            <a:ext cx="3938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… für die Aufmerksamkeit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09689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46" y="1171575"/>
            <a:ext cx="2857254" cy="50890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5438775" y="2590800"/>
            <a:ext cx="318023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sym typeface="Wingdings" panose="05000000000000000000" pitchFamily="2" charset="2"/>
              </a:rPr>
              <a:t> </a:t>
            </a:r>
            <a:r>
              <a:rPr lang="de-AT" sz="2400" dirty="0" smtClean="0"/>
              <a:t>Multiplikation</a:t>
            </a:r>
          </a:p>
          <a:p>
            <a:endParaRPr lang="de-A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Kommunikation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400" dirty="0" smtClean="0"/>
              <a:t>Technologie:</a:t>
            </a:r>
            <a:br>
              <a:rPr lang="de-AT" sz="2400" dirty="0" smtClean="0"/>
            </a:br>
            <a:r>
              <a:rPr lang="de-AT" sz="2400" dirty="0" smtClean="0"/>
              <a:t>       Instagram</a:t>
            </a:r>
          </a:p>
          <a:p>
            <a:endParaRPr lang="de-AT" dirty="0" smtClean="0"/>
          </a:p>
          <a:p>
            <a:r>
              <a:rPr lang="de-AT" dirty="0" smtClean="0"/>
              <a:t>         </a:t>
            </a:r>
            <a:r>
              <a:rPr lang="de-AT" dirty="0" err="1" smtClean="0"/>
              <a:t>Microblog</a:t>
            </a:r>
            <a:r>
              <a:rPr lang="de-AT" dirty="0" smtClean="0"/>
              <a:t>/audiovisuelle </a:t>
            </a:r>
          </a:p>
          <a:p>
            <a:r>
              <a:rPr lang="de-AT" dirty="0" smtClean="0"/>
              <a:t>         Plattform Soziales Medium</a:t>
            </a:r>
            <a:endParaRPr lang="de-AT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73" y="4122360"/>
            <a:ext cx="550306" cy="55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14" y="1237048"/>
            <a:ext cx="1214662" cy="14680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009900" y="1674115"/>
            <a:ext cx="4158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Bild</a:t>
            </a:r>
          </a:p>
          <a:p>
            <a:r>
              <a:rPr lang="de-AT" sz="2400" dirty="0" smtClean="0"/>
              <a:t>Was ist ein Bild? 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~&gt;</a:t>
            </a:r>
            <a:r>
              <a:rPr lang="de-AT" sz="2400" dirty="0" smtClean="0"/>
              <a:t> Bildtheorie </a:t>
            </a:r>
            <a:endParaRPr lang="de-AT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541324" y="3362325"/>
            <a:ext cx="6756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Drei Aspekte:</a:t>
            </a:r>
          </a:p>
          <a:p>
            <a:pPr marL="457200" indent="-457200">
              <a:buFont typeface="+mj-lt"/>
              <a:buAutoNum type="alphaLcParenR"/>
            </a:pPr>
            <a:r>
              <a:rPr lang="de-AT" sz="2400" dirty="0" smtClean="0"/>
              <a:t>Charakteristik des spezifischen Objekts</a:t>
            </a:r>
          </a:p>
          <a:p>
            <a:pPr marL="457200" indent="-457200">
              <a:buFont typeface="+mj-lt"/>
              <a:buAutoNum type="alphaLcParenR"/>
            </a:pPr>
            <a:r>
              <a:rPr lang="de-AT" sz="2400" dirty="0" smtClean="0"/>
              <a:t>Einzigartigkeit/Unikat</a:t>
            </a:r>
          </a:p>
          <a:p>
            <a:pPr marL="457200" indent="-457200">
              <a:buFont typeface="+mj-lt"/>
              <a:buAutoNum type="alphaLcParenR"/>
            </a:pPr>
            <a:r>
              <a:rPr lang="de-AT" sz="2400" dirty="0"/>
              <a:t>t</a:t>
            </a:r>
            <a:r>
              <a:rPr lang="de-AT" sz="2400" dirty="0" smtClean="0"/>
              <a:t>echnologisches Moment der Reproduzierbarkeit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7646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93813" y="3683345"/>
            <a:ext cx="6623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b) Unikat</a:t>
            </a:r>
            <a:r>
              <a:rPr lang="de-AT" dirty="0" smtClean="0"/>
              <a:t> (lat. </a:t>
            </a:r>
            <a:r>
              <a:rPr lang="de-AT" dirty="0" err="1"/>
              <a:t>u</a:t>
            </a:r>
            <a:r>
              <a:rPr lang="de-AT" dirty="0" err="1" smtClean="0"/>
              <a:t>nus</a:t>
            </a:r>
            <a:r>
              <a:rPr lang="de-AT" dirty="0" smtClean="0"/>
              <a:t>, einer, ein einziger): Einzigartigkeit eines Objekts,</a:t>
            </a:r>
            <a:br>
              <a:rPr lang="de-AT" dirty="0" smtClean="0"/>
            </a:br>
            <a:r>
              <a:rPr lang="de-AT" dirty="0" smtClean="0"/>
              <a:t>     genuines (Bildungs-)Potenzial des individuellen </a:t>
            </a:r>
            <a:br>
              <a:rPr lang="de-AT" dirty="0" smtClean="0"/>
            </a:br>
            <a:r>
              <a:rPr lang="de-AT" dirty="0" smtClean="0"/>
              <a:t>     Bildes, das auch im didaktischen Setting genutzt </a:t>
            </a:r>
            <a:br>
              <a:rPr lang="de-AT" dirty="0" smtClean="0"/>
            </a:br>
            <a:r>
              <a:rPr lang="de-AT" dirty="0" smtClean="0"/>
              <a:t>     werden kann, insbesondere in der formalen Bildung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285279" y="1366588"/>
            <a:ext cx="7287522" cy="1477328"/>
            <a:chOff x="1380529" y="1557088"/>
            <a:chExt cx="7287522" cy="1477328"/>
          </a:xfrm>
        </p:grpSpPr>
        <p:sp>
          <p:nvSpPr>
            <p:cNvPr id="4" name="Textfeld 3"/>
            <p:cNvSpPr txBox="1"/>
            <p:nvPr/>
          </p:nvSpPr>
          <p:spPr>
            <a:xfrm>
              <a:off x="1380529" y="1557088"/>
              <a:ext cx="382130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a) Charakteristik: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Formalgehalt (Größe, Material, …)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Informationsgehalt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Emotionsgehalt</a:t>
              </a:r>
            </a:p>
            <a:p>
              <a:pPr marL="447675" indent="-266700">
                <a:buFont typeface="Wingdings" panose="05000000000000000000" pitchFamily="2" charset="2"/>
                <a:buChar char="Ø"/>
              </a:pPr>
              <a:r>
                <a:rPr lang="de-AT" dirty="0" smtClean="0"/>
                <a:t>Ästhetik</a:t>
              </a:r>
              <a:endParaRPr lang="de-AT" dirty="0"/>
            </a:p>
          </p:txBody>
        </p:sp>
        <p:sp>
          <p:nvSpPr>
            <p:cNvPr id="5" name="Geschweifte Klammer rechts 4"/>
            <p:cNvSpPr/>
            <p:nvPr/>
          </p:nvSpPr>
          <p:spPr>
            <a:xfrm>
              <a:off x="5657850" y="1704975"/>
              <a:ext cx="219075" cy="12287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096000" y="1862821"/>
              <a:ext cx="25720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- Genuines (Bildungs-)</a:t>
              </a:r>
              <a:br>
                <a:rPr lang="de-AT" dirty="0" smtClean="0"/>
              </a:br>
              <a:r>
                <a:rPr lang="de-AT" dirty="0" smtClean="0"/>
                <a:t>   potenzial der Bilder</a:t>
              </a:r>
            </a:p>
            <a:p>
              <a:r>
                <a:rPr lang="de-AT" dirty="0" smtClean="0"/>
                <a:t>- (kulturelle) Universalität</a:t>
              </a:r>
              <a:endParaRPr lang="de-AT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263056" y="4248789"/>
            <a:ext cx="2509770" cy="1743328"/>
            <a:chOff x="6263056" y="4248789"/>
            <a:chExt cx="2509770" cy="1743328"/>
          </a:xfrm>
        </p:grpSpPr>
        <p:sp>
          <p:nvSpPr>
            <p:cNvPr id="9" name="Gleichschenkliges Dreieck 8"/>
            <p:cNvSpPr/>
            <p:nvPr/>
          </p:nvSpPr>
          <p:spPr>
            <a:xfrm>
              <a:off x="6808323" y="4548372"/>
              <a:ext cx="1440160" cy="1132572"/>
            </a:xfrm>
            <a:prstGeom prst="triangle">
              <a:avLst/>
            </a:prstGeom>
            <a:solidFill>
              <a:schemeClr val="bg1">
                <a:alpha val="85000"/>
              </a:schemeClr>
            </a:solidFill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24141" y="5684340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smtClean="0"/>
                <a:t>Lehrende/r</a:t>
              </a:r>
              <a:endParaRPr lang="de-AT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63056" y="5684340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smtClean="0"/>
                <a:t>Lernende/r</a:t>
              </a:r>
              <a:endParaRPr lang="de-AT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216491" y="4248789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dirty="0" smtClean="0"/>
                <a:t>Inhalt</a:t>
              </a:r>
              <a:endParaRPr lang="de-AT" sz="1400" dirty="0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5529" y="5058620"/>
              <a:ext cx="344210" cy="416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3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1809" y="1107043"/>
            <a:ext cx="768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c) Reproduzierbarkeit:</a:t>
            </a:r>
            <a:br>
              <a:rPr lang="de-AT" b="1" dirty="0" smtClean="0"/>
            </a:br>
            <a:r>
              <a:rPr lang="de-AT" dirty="0" smtClean="0"/>
              <a:t>    Unikat </a:t>
            </a:r>
            <a:r>
              <a:rPr lang="de-AT" dirty="0" smtClean="0">
                <a:sym typeface="Wingdings" panose="05000000000000000000" pitchFamily="2" charset="2"/>
              </a:rPr>
              <a:t> Kopie/Duplikat  Vervielfältigung  Verbreitung bzw. Massenware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66950" y="2048663"/>
            <a:ext cx="13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Technologie</a:t>
            </a:r>
            <a:endParaRPr lang="de-AT" b="1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958319" y="4159738"/>
            <a:ext cx="5227361" cy="2052638"/>
            <a:chOff x="1556100" y="3938587"/>
            <a:chExt cx="6038150" cy="2344085"/>
          </a:xfrm>
        </p:grpSpPr>
        <p:pic>
          <p:nvPicPr>
            <p:cNvPr id="2050" name="Picture 2" descr="https://upload.wikimedia.org/wikipedia/commons/thumb/4/42/Sharp_MX-M700N.JPG/220px-Sharp_MX-M700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900" y="3938587"/>
              <a:ext cx="1530350" cy="11477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upload.wikimedia.org/wikipedia/commons/thumb/2/27/Laserfax.JPG/220px-Laserfa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175" y="3938587"/>
              <a:ext cx="1530350" cy="11477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upload.wikimedia.org/wikipedia/commons/thumb/c/c6/Columbia_Druckerpresse_in_der_DASA.JPG/220px-Columbia_Druckerpresse_in_der_DAS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100" y="3938587"/>
              <a:ext cx="1530350" cy="11477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3028" y="5291389"/>
              <a:ext cx="1982566" cy="991283"/>
            </a:xfrm>
            <a:prstGeom prst="rect">
              <a:avLst/>
            </a:prstGeom>
          </p:spPr>
        </p:pic>
        <p:sp>
          <p:nvSpPr>
            <p:cNvPr id="12" name="Pfeil nach rechts 11"/>
            <p:cNvSpPr/>
            <p:nvPr/>
          </p:nvSpPr>
          <p:spPr>
            <a:xfrm>
              <a:off x="3267075" y="4438650"/>
              <a:ext cx="353578" cy="1500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Pfeil nach rechts 15"/>
            <p:cNvSpPr/>
            <p:nvPr/>
          </p:nvSpPr>
          <p:spPr>
            <a:xfrm>
              <a:off x="5536047" y="4438650"/>
              <a:ext cx="353578" cy="1500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hteckiger Pfeil 12"/>
            <p:cNvSpPr/>
            <p:nvPr/>
          </p:nvSpPr>
          <p:spPr>
            <a:xfrm rot="10800000">
              <a:off x="6191250" y="5366139"/>
              <a:ext cx="637825" cy="49564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sp>
        <p:nvSpPr>
          <p:cNvPr id="19" name="Rechteckiger Pfeil 18"/>
          <p:cNvSpPr/>
          <p:nvPr/>
        </p:nvSpPr>
        <p:spPr>
          <a:xfrm rot="5400000" flipH="1">
            <a:off x="3956065" y="1433593"/>
            <a:ext cx="565460" cy="12004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609652" y="2965934"/>
            <a:ext cx="7924748" cy="713006"/>
            <a:chOff x="723952" y="2603984"/>
            <a:chExt cx="7924748" cy="713006"/>
          </a:xfrm>
        </p:grpSpPr>
        <p:sp>
          <p:nvSpPr>
            <p:cNvPr id="7" name="Rechteck 6"/>
            <p:cNvSpPr/>
            <p:nvPr/>
          </p:nvSpPr>
          <p:spPr>
            <a:xfrm>
              <a:off x="723952" y="2670659"/>
              <a:ext cx="34395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dirty="0" smtClean="0">
                  <a:sym typeface="Wingdings" panose="05000000000000000000" pitchFamily="2" charset="2"/>
                </a:rPr>
                <a:t> technologische </a:t>
              </a:r>
              <a:r>
                <a:rPr lang="de-AT" dirty="0">
                  <a:sym typeface="Wingdings" panose="05000000000000000000" pitchFamily="2" charset="2"/>
                </a:rPr>
                <a:t>Grundlage </a:t>
              </a:r>
              <a:r>
                <a:rPr lang="de-AT" dirty="0" smtClean="0">
                  <a:sym typeface="Wingdings" panose="05000000000000000000" pitchFamily="2" charset="2"/>
                </a:rPr>
                <a:t>zur </a:t>
              </a:r>
              <a:br>
                <a:rPr lang="de-AT" dirty="0" smtClean="0">
                  <a:sym typeface="Wingdings" panose="05000000000000000000" pitchFamily="2" charset="2"/>
                </a:rPr>
              </a:br>
              <a:r>
                <a:rPr lang="de-AT" dirty="0" smtClean="0">
                  <a:sym typeface="Wingdings" panose="05000000000000000000" pitchFamily="2" charset="2"/>
                </a:rPr>
                <a:t>     Erhöhung der Kanalkapazität</a:t>
              </a:r>
              <a:endParaRPr lang="de-AT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541006" y="2722788"/>
              <a:ext cx="1135894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Sender</a:t>
              </a:r>
              <a:endParaRPr lang="de-AT" dirty="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7436606" y="2722787"/>
              <a:ext cx="1212094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Empfänger</a:t>
              </a:r>
              <a:endParaRPr lang="de-AT" dirty="0"/>
            </a:p>
          </p:txBody>
        </p:sp>
        <p:cxnSp>
          <p:nvCxnSpPr>
            <p:cNvPr id="17" name="Gerade Verbindung mit Pfeil 16"/>
            <p:cNvCxnSpPr>
              <a:stCxn id="14" idx="3"/>
              <a:endCxn id="20" idx="1"/>
            </p:cNvCxnSpPr>
            <p:nvPr/>
          </p:nvCxnSpPr>
          <p:spPr>
            <a:xfrm flipV="1">
              <a:off x="5676900" y="2965675"/>
              <a:ext cx="1759706" cy="1"/>
            </a:xfrm>
            <a:prstGeom prst="straightConnector1">
              <a:avLst/>
            </a:prstGeom>
            <a:ln w="444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6200775" y="2603984"/>
              <a:ext cx="696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Kanal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8334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071792" y="1276350"/>
            <a:ext cx="2333396" cy="2541032"/>
            <a:chOff x="1885950" y="1485900"/>
            <a:chExt cx="2333396" cy="2541032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3800" y="1485900"/>
              <a:ext cx="1677638" cy="21717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14" name="Textfeld 13"/>
            <p:cNvSpPr txBox="1"/>
            <p:nvPr/>
          </p:nvSpPr>
          <p:spPr>
            <a:xfrm>
              <a:off x="1885950" y="3657600"/>
              <a:ext cx="2333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Walter Benjamin, 1936</a:t>
              </a:r>
              <a:endParaRPr lang="de-AT" dirty="0"/>
            </a:p>
          </p:txBody>
        </p:sp>
      </p:grpSp>
      <p:sp>
        <p:nvSpPr>
          <p:cNvPr id="16" name="Rechteck 15"/>
          <p:cNvSpPr/>
          <p:nvPr/>
        </p:nvSpPr>
        <p:spPr>
          <a:xfrm>
            <a:off x="366803" y="4226682"/>
            <a:ext cx="31298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i="1" dirty="0" smtClean="0"/>
              <a:t>Bild</a:t>
            </a:r>
          </a:p>
          <a:p>
            <a:r>
              <a:rPr lang="de-AT" sz="2400" i="1" dirty="0">
                <a:sym typeface="Wingdings" panose="05000000000000000000" pitchFamily="2" charset="2"/>
              </a:rPr>
              <a:t> </a:t>
            </a:r>
            <a:r>
              <a:rPr lang="de-AT" sz="2400" i="1" dirty="0" smtClean="0">
                <a:sym typeface="Wingdings" panose="05000000000000000000" pitchFamily="2" charset="2"/>
              </a:rPr>
              <a:t>   Reproduzierbarkeit</a:t>
            </a:r>
          </a:p>
          <a:p>
            <a:r>
              <a:rPr lang="de-AT" sz="2400" i="1" dirty="0" smtClean="0">
                <a:sym typeface="Wingdings" panose="05000000000000000000" pitchFamily="2" charset="2"/>
              </a:rPr>
              <a:t>         Virtualisierung </a:t>
            </a:r>
          </a:p>
          <a:p>
            <a:r>
              <a:rPr lang="de-AT" sz="2400" i="1" dirty="0">
                <a:sym typeface="Wingdings" panose="05000000000000000000" pitchFamily="2" charset="2"/>
              </a:rPr>
              <a:t> </a:t>
            </a:r>
            <a:r>
              <a:rPr lang="de-AT" sz="2400" i="1" dirty="0" smtClean="0">
                <a:sym typeface="Wingdings" panose="05000000000000000000" pitchFamily="2" charset="2"/>
              </a:rPr>
              <a:t>             </a:t>
            </a:r>
            <a:r>
              <a:rPr lang="de-AT" sz="2400" b="1" i="1" dirty="0" smtClean="0">
                <a:sym typeface="Wingdings" panose="05000000000000000000" pitchFamily="2" charset="2"/>
              </a:rPr>
              <a:t>Bildräume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314825" y="2733675"/>
            <a:ext cx="4612558" cy="3431645"/>
            <a:chOff x="4162425" y="2562225"/>
            <a:chExt cx="4612558" cy="3431645"/>
          </a:xfrm>
        </p:grpSpPr>
        <p:grpSp>
          <p:nvGrpSpPr>
            <p:cNvPr id="17" name="Gruppieren 1"/>
            <p:cNvGrpSpPr/>
            <p:nvPr/>
          </p:nvGrpSpPr>
          <p:grpSpPr>
            <a:xfrm>
              <a:off x="4162425" y="2562225"/>
              <a:ext cx="4612558" cy="3116247"/>
              <a:chOff x="1475656" y="1928128"/>
              <a:chExt cx="5868652" cy="3929343"/>
            </a:xfrm>
          </p:grpSpPr>
          <p:pic>
            <p:nvPicPr>
              <p:cNvPr id="18" name="Picture 2" descr="http://www.blogcdn.com/de.engadget.com/media/2011/11/carousel24-hrs-photos-installatie-erik-kessels-c-gijs-van-den-bergbbb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75656" y="1928128"/>
                <a:ext cx="5715000" cy="3648076"/>
              </a:xfrm>
              <a:prstGeom prst="rect">
                <a:avLst/>
              </a:prstGeom>
              <a:noFill/>
            </p:spPr>
          </p:pic>
          <p:sp>
            <p:nvSpPr>
              <p:cNvPr id="19" name="Rechteck 18"/>
              <p:cNvSpPr/>
              <p:nvPr/>
            </p:nvSpPr>
            <p:spPr>
              <a:xfrm>
                <a:off x="1475656" y="5585813"/>
                <a:ext cx="5868652" cy="27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sz="800" dirty="0" smtClean="0"/>
                  <a:t>http://de.engadget.com/2011/11/15/foto-uploads-auf-flickr-fullen-auf-papier-abgezogen-nach-drei-st/</a:t>
                </a:r>
                <a:endParaRPr lang="de-AT" sz="800" dirty="0"/>
              </a:p>
            </p:txBody>
          </p:sp>
        </p:grpSp>
        <p:sp>
          <p:nvSpPr>
            <p:cNvPr id="20" name="Rechteck 19"/>
            <p:cNvSpPr/>
            <p:nvPr/>
          </p:nvSpPr>
          <p:spPr>
            <a:xfrm rot="10800000" flipV="1">
              <a:off x="4162425" y="5686093"/>
              <a:ext cx="33792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1400" dirty="0" smtClean="0"/>
                <a:t>Erik Kessler (</a:t>
              </a:r>
              <a:r>
                <a:rPr lang="de-AT" sz="1400" dirty="0" err="1" smtClean="0"/>
                <a:t>Foam</a:t>
              </a:r>
              <a:r>
                <a:rPr lang="de-AT" sz="1400" dirty="0" smtClean="0"/>
                <a:t> Gallery, Amsterdam)</a:t>
              </a: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05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43873" y="1762312"/>
            <a:ext cx="313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Zeitgleich mit Walter Benjamin: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143873" y="1076325"/>
            <a:ext cx="5105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Rezeption im Bildungsbereich</a:t>
            </a:r>
            <a:endParaRPr lang="de-AT" sz="3200" dirty="0"/>
          </a:p>
        </p:txBody>
      </p:sp>
      <p:pic>
        <p:nvPicPr>
          <p:cNvPr id="5122" name="Picture 2" descr="https://upload.wikimedia.org/wikipedia/commons/thumb/9/9e/Otto_Neurath.jpg/220px-Otto_Neur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88" y="1814311"/>
            <a:ext cx="1202087" cy="1743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6192141" y="1757161"/>
            <a:ext cx="148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Otto Neurath </a:t>
            </a:r>
            <a:endParaRPr lang="de-AT" b="1" dirty="0" smtClean="0"/>
          </a:p>
          <a:p>
            <a:r>
              <a:rPr lang="de-AT" dirty="0" smtClean="0"/>
              <a:t>(1882-1945)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6239785" y="2433436"/>
            <a:ext cx="2771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/>
              <a:t>Nationalökonom, </a:t>
            </a:r>
            <a:endParaRPr lang="de-AT" dirty="0" smtClean="0"/>
          </a:p>
          <a:p>
            <a:r>
              <a:rPr lang="de-AT" dirty="0" smtClean="0"/>
              <a:t>Wissenschaftstheoretiker</a:t>
            </a:r>
          </a:p>
          <a:p>
            <a:r>
              <a:rPr lang="de-AT" dirty="0" smtClean="0"/>
              <a:t>Arbeiter- </a:t>
            </a:r>
            <a:r>
              <a:rPr lang="de-AT" dirty="0"/>
              <a:t>und </a:t>
            </a:r>
            <a:r>
              <a:rPr lang="de-AT" dirty="0" smtClean="0"/>
              <a:t>Volksbildner</a:t>
            </a:r>
          </a:p>
          <a:p>
            <a:r>
              <a:rPr lang="de-AT" dirty="0" smtClean="0"/>
              <a:t>Wiener Kreis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85750" y="2663952"/>
            <a:ext cx="649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Bildpädagogik</a:t>
            </a:r>
            <a:r>
              <a:rPr lang="de-AT" dirty="0"/>
              <a:t>: Die Wiener Methode </a:t>
            </a:r>
            <a:r>
              <a:rPr lang="de-AT" dirty="0" smtClean="0"/>
              <a:t>der</a:t>
            </a:r>
          </a:p>
          <a:p>
            <a:r>
              <a:rPr lang="de-AT" dirty="0" smtClean="0"/>
              <a:t>        Bildstatistik </a:t>
            </a:r>
            <a:r>
              <a:rPr lang="de-AT" dirty="0"/>
              <a:t>oder </a:t>
            </a:r>
            <a:r>
              <a:rPr lang="de-AT" dirty="0" err="1" smtClean="0"/>
              <a:t>Isotype</a:t>
            </a:r>
            <a:r>
              <a:rPr lang="de-AT" dirty="0" smtClean="0"/>
              <a:t> (</a:t>
            </a:r>
            <a:r>
              <a:rPr lang="en-US" i="1" dirty="0" smtClean="0"/>
              <a:t>International</a:t>
            </a:r>
            <a:br>
              <a:rPr lang="en-US" i="1" dirty="0" smtClean="0"/>
            </a:br>
            <a:r>
              <a:rPr lang="en-US" i="1" dirty="0" smtClean="0"/>
              <a:t>        </a:t>
            </a:r>
            <a:r>
              <a:rPr lang="en-US" i="1" dirty="0"/>
              <a:t>System of </a:t>
            </a:r>
            <a:r>
              <a:rPr lang="en-US" i="1" dirty="0" err="1"/>
              <a:t>TYpographic</a:t>
            </a:r>
            <a:r>
              <a:rPr lang="en-US" i="1" dirty="0"/>
              <a:t> Picture </a:t>
            </a:r>
            <a:r>
              <a:rPr lang="en-US" i="1" dirty="0" smtClean="0"/>
              <a:t>Education)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285750" y="3794283"/>
            <a:ext cx="8220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- zur </a:t>
            </a:r>
            <a:r>
              <a:rPr lang="de-AT" dirty="0"/>
              <a:t>intellektuellen Eigentätigkeit aktivieren </a:t>
            </a:r>
            <a:endParaRPr lang="de-AT" dirty="0" smtClean="0"/>
          </a:p>
          <a:p>
            <a:r>
              <a:rPr lang="de-AT" dirty="0" smtClean="0"/>
              <a:t>- eine </a:t>
            </a:r>
            <a:r>
              <a:rPr lang="de-AT" dirty="0"/>
              <a:t>eigene Bildungskultur </a:t>
            </a:r>
            <a:r>
              <a:rPr lang="de-AT" dirty="0" smtClean="0"/>
              <a:t>entwickeln</a:t>
            </a:r>
          </a:p>
          <a:p>
            <a:r>
              <a:rPr lang="de-AT" dirty="0" smtClean="0"/>
              <a:t>- als Vermittlungsmethode </a:t>
            </a:r>
            <a:r>
              <a:rPr lang="de-AT" dirty="0"/>
              <a:t>im Hinblick auf Bildungsbemühungen, die ihrem Anspruch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 nach </a:t>
            </a:r>
            <a:r>
              <a:rPr lang="de-AT" dirty="0"/>
              <a:t>nicht suggestiv, imperativ oder wertend sein </a:t>
            </a:r>
            <a:r>
              <a:rPr lang="de-AT" dirty="0" smtClean="0"/>
              <a:t>wollen</a:t>
            </a:r>
          </a:p>
          <a:p>
            <a:endParaRPr lang="de-AT" dirty="0" smtClean="0"/>
          </a:p>
          <a:p>
            <a:r>
              <a:rPr lang="de-AT" dirty="0"/>
              <a:t>Versuche </a:t>
            </a:r>
            <a:r>
              <a:rPr lang="de-AT" dirty="0" smtClean="0"/>
              <a:t>in </a:t>
            </a:r>
            <a:r>
              <a:rPr lang="de-AT" dirty="0"/>
              <a:t>Wiener </a:t>
            </a:r>
            <a:r>
              <a:rPr lang="de-AT" dirty="0" smtClean="0"/>
              <a:t>Schulen</a:t>
            </a:r>
          </a:p>
          <a:p>
            <a:r>
              <a:rPr lang="de-AT" dirty="0" smtClean="0"/>
              <a:t>1929: Kinderbuch</a:t>
            </a:r>
            <a:r>
              <a:rPr lang="de-AT" dirty="0"/>
              <a:t>, </a:t>
            </a:r>
            <a:r>
              <a:rPr lang="de-AT" i="1" dirty="0"/>
              <a:t>Die bunte Welt</a:t>
            </a:r>
            <a:r>
              <a:rPr lang="de-AT" dirty="0"/>
              <a:t>.</a:t>
            </a:r>
          </a:p>
        </p:txBody>
      </p:sp>
      <p:pic>
        <p:nvPicPr>
          <p:cNvPr id="5124" name="Picture 4" descr="https://upload.wikimedia.org/wikipedia/commons/thumb/d/da/Basic_by_Isotype.jpg/220px-Basic_by_Isoty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865160"/>
            <a:ext cx="1296310" cy="960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304800" y="6044683"/>
            <a:ext cx="8553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1200" dirty="0"/>
              <a:t>Groß, Angelique: Die Bildpädagogik Otto Neuraths. Methodische Prinzipien der Darstellung von Wissen. </a:t>
            </a:r>
            <a:r>
              <a:rPr lang="de-AT" sz="1200" dirty="0" smtClean="0"/>
              <a:t>Springer</a:t>
            </a:r>
            <a:r>
              <a:rPr lang="de-AT" sz="1200" dirty="0"/>
              <a:t>. Heidelberg 2015</a:t>
            </a:r>
          </a:p>
        </p:txBody>
      </p:sp>
    </p:spTree>
    <p:extLst>
      <p:ext uri="{BB962C8B-B14F-4D97-AF65-F5344CB8AC3E}">
        <p14:creationId xmlns:p14="http://schemas.microsoft.com/office/powerpoint/2010/main" val="32105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911</Words>
  <Application>Microsoft Office PowerPoint</Application>
  <PresentationFormat>Bildschirmpräsentation (4:3)</PresentationFormat>
  <Paragraphs>294</Paragraphs>
  <Slides>37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Times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Kraler</dc:creator>
  <cp:lastModifiedBy>Christian Kraler</cp:lastModifiedBy>
  <cp:revision>137</cp:revision>
  <dcterms:created xsi:type="dcterms:W3CDTF">2016-01-16T18:10:56Z</dcterms:created>
  <dcterms:modified xsi:type="dcterms:W3CDTF">2017-01-18T23:12:05Z</dcterms:modified>
</cp:coreProperties>
</file>