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325" r:id="rId3"/>
    <p:sldId id="305" r:id="rId4"/>
    <p:sldId id="324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2" r:id="rId13"/>
    <p:sldId id="314" r:id="rId14"/>
    <p:sldId id="315" r:id="rId15"/>
    <p:sldId id="323" r:id="rId16"/>
    <p:sldId id="326" r:id="rId17"/>
    <p:sldId id="327" r:id="rId18"/>
    <p:sldId id="328" r:id="rId19"/>
    <p:sldId id="329" r:id="rId20"/>
    <p:sldId id="330" r:id="rId21"/>
    <p:sldId id="331" r:id="rId22"/>
    <p:sldId id="333" r:id="rId23"/>
    <p:sldId id="334" r:id="rId24"/>
    <p:sldId id="335" r:id="rId25"/>
    <p:sldId id="336" r:id="rId26"/>
    <p:sldId id="337" r:id="rId27"/>
    <p:sldId id="338" r:id="rId28"/>
    <p:sldId id="340" r:id="rId29"/>
    <p:sldId id="341" r:id="rId30"/>
    <p:sldId id="342" r:id="rId31"/>
    <p:sldId id="301" r:id="rId32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3C"/>
    <a:srgbClr val="E37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63" autoAdjust="0"/>
  </p:normalViewPr>
  <p:slideViewPr>
    <p:cSldViewPr snapToObjects="1">
      <p:cViewPr>
        <p:scale>
          <a:sx n="100" d="100"/>
          <a:sy n="100" d="100"/>
        </p:scale>
        <p:origin x="-162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NTWURF01 PP Vorlage School of Educatio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 userDrawn="1"/>
        </p:nvSpPr>
        <p:spPr>
          <a:xfrm>
            <a:off x="503243" y="5029200"/>
            <a:ext cx="6602412" cy="1066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 altLang="de-DE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512313" y="4907645"/>
            <a:ext cx="6498091" cy="1143000"/>
          </a:xfrm>
          <a:custGeom>
            <a:avLst/>
            <a:gdLst>
              <a:gd name="connsiteX0" fmla="*/ 0 w 6498091"/>
              <a:gd name="connsiteY0" fmla="*/ 0 h 1143000"/>
              <a:gd name="connsiteX1" fmla="*/ 6498091 w 6498091"/>
              <a:gd name="connsiteY1" fmla="*/ 0 h 1143000"/>
              <a:gd name="connsiteX2" fmla="*/ 6498091 w 6498091"/>
              <a:gd name="connsiteY2" fmla="*/ 1143000 h 1143000"/>
              <a:gd name="connsiteX3" fmla="*/ 0 w 6498091"/>
              <a:gd name="connsiteY3" fmla="*/ 1143000 h 1143000"/>
              <a:gd name="connsiteX4" fmla="*/ 0 w 6498091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091" h="1143000">
                <a:moveTo>
                  <a:pt x="0" y="0"/>
                </a:moveTo>
                <a:lnTo>
                  <a:pt x="6498091" y="0"/>
                </a:lnTo>
                <a:lnTo>
                  <a:pt x="6498091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/>
          <a:lstStyle>
            <a:lvl1pPr algn="l">
              <a:lnSpc>
                <a:spcPct val="150000"/>
              </a:lnSpc>
              <a:spcAft>
                <a:spcPts val="0"/>
              </a:spcAft>
              <a:defRPr sz="2200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590800"/>
            <a:ext cx="7086600" cy="38100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47853" y="375917"/>
            <a:ext cx="3102660" cy="51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895600"/>
            <a:ext cx="7086600" cy="3505200"/>
          </a:xfrm>
          <a:prstGeom prst="rect">
            <a:avLst/>
          </a:prstGeom>
        </p:spPr>
        <p:txBody>
          <a:bodyPr vert="horz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90600" y="2590800"/>
            <a:ext cx="7086600" cy="457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000" b="1" baseline="0">
                <a:solidFill>
                  <a:srgbClr val="001E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086600" cy="457200"/>
          </a:xfrm>
          <a:prstGeom prst="rect">
            <a:avLst/>
          </a:prstGeom>
        </p:spPr>
        <p:txBody>
          <a:bodyPr vert="horz"/>
          <a:lstStyle>
            <a:lvl1pPr algn="l">
              <a:defRPr sz="2200" b="1" baseline="0">
                <a:solidFill>
                  <a:srgbClr val="E37823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>
          <a:xfrm>
            <a:off x="990600" y="2590800"/>
            <a:ext cx="7086600" cy="3810000"/>
          </a:xfrm>
          <a:prstGeom prst="rect">
            <a:avLst/>
          </a:prstGeom>
        </p:spPr>
        <p:txBody>
          <a:bodyPr vert="horz"/>
          <a:lstStyle>
            <a:lvl1pPr marL="180000" indent="-180000" algn="l">
              <a:spcBef>
                <a:spcPts val="0"/>
              </a:spcBef>
              <a:buClr>
                <a:srgbClr val="E37823"/>
              </a:buClr>
              <a:buFont typeface="Arial"/>
              <a:buChar char="•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" descr="ENTWURF01 PP Vorlage School of Education2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5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79" r:id="rId3"/>
    <p:sldLayoutId id="2147483778" r:id="rId4"/>
    <p:sldLayoutId id="2147483777" r:id="rId5"/>
    <p:sldLayoutId id="214748377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467544" y="5161835"/>
            <a:ext cx="679608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de-DE" altLang="de-DE" sz="4000" b="1" i="1" dirty="0" smtClean="0">
                <a:solidFill>
                  <a:srgbClr val="E37823"/>
                </a:solidFill>
              </a:rPr>
              <a:t>Seinen Augen trauen</a:t>
            </a:r>
          </a:p>
          <a:p>
            <a:pPr defTabSz="914400"/>
            <a:r>
              <a:rPr lang="de-DE" altLang="de-DE" sz="1000" b="1" dirty="0" smtClean="0">
                <a:solidFill>
                  <a:srgbClr val="7F7F7F"/>
                </a:solidFill>
              </a:rPr>
              <a:t> </a:t>
            </a:r>
          </a:p>
          <a:p>
            <a:pPr defTabSz="914400"/>
            <a:r>
              <a:rPr lang="de-DE" altLang="de-DE" b="1" dirty="0" smtClean="0">
                <a:solidFill>
                  <a:srgbClr val="001E3C"/>
                </a:solidFill>
              </a:rPr>
              <a:t>Angelika Jung, Christian Kraler</a:t>
            </a:r>
            <a:endParaRPr lang="de-DE" altLang="de-DE" b="1" dirty="0">
              <a:solidFill>
                <a:srgbClr val="001E3C"/>
              </a:solidFill>
            </a:endParaRPr>
          </a:p>
          <a:p>
            <a:pPr defTabSz="914400"/>
            <a:r>
              <a:rPr lang="de-DE" altLang="de-DE" b="1" i="1" dirty="0" smtClean="0">
                <a:solidFill>
                  <a:srgbClr val="001E3C"/>
                </a:solidFill>
              </a:rPr>
              <a:t>VTS-Germany,  Universität Innsbruck</a:t>
            </a:r>
            <a:endParaRPr lang="de-DE" altLang="de-DE" b="1" i="1" dirty="0">
              <a:solidFill>
                <a:srgbClr val="001E3C"/>
              </a:solidFill>
            </a:endParaRPr>
          </a:p>
        </p:txBody>
      </p:sp>
      <p:sp>
        <p:nvSpPr>
          <p:cNvPr id="3075" name="Textfeld 2"/>
          <p:cNvSpPr txBox="1">
            <a:spLocks noChangeArrowheads="1"/>
          </p:cNvSpPr>
          <p:nvPr/>
        </p:nvSpPr>
        <p:spPr bwMode="auto">
          <a:xfrm>
            <a:off x="6876256" y="6387715"/>
            <a:ext cx="2088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sz="1200" dirty="0" smtClean="0"/>
              <a:t>jung@vtsgermany.com </a:t>
            </a:r>
          </a:p>
          <a:p>
            <a:pPr algn="r"/>
            <a:r>
              <a:rPr lang="de-AT" altLang="de-DE" sz="1200" dirty="0" smtClean="0"/>
              <a:t>Christian.Kraler@uibk.ac.at</a:t>
            </a:r>
            <a:endParaRPr lang="de-AT" altLang="de-DE" sz="1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9445" y="318767"/>
            <a:ext cx="3102660" cy="51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1634530" y="2225394"/>
            <a:ext cx="5868652" cy="3903906"/>
            <a:chOff x="1475656" y="1928128"/>
            <a:chExt cx="5868652" cy="3903906"/>
          </a:xfrm>
        </p:grpSpPr>
        <p:pic>
          <p:nvPicPr>
            <p:cNvPr id="20482" name="Picture 2" descr="http://www.blogcdn.com/de.engadget.com/media/2011/11/carousel24-hrs-photos-installatie-erik-kessels-c-gijs-van-den-bergbb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5656" y="1928128"/>
              <a:ext cx="5715000" cy="3648076"/>
            </a:xfrm>
            <a:prstGeom prst="rect">
              <a:avLst/>
            </a:prstGeom>
            <a:noFill/>
          </p:spPr>
        </p:pic>
        <p:sp>
          <p:nvSpPr>
            <p:cNvPr id="5" name="Rechteck 4"/>
            <p:cNvSpPr/>
            <p:nvPr/>
          </p:nvSpPr>
          <p:spPr>
            <a:xfrm>
              <a:off x="1475656" y="5585813"/>
              <a:ext cx="586865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1000" dirty="0" smtClean="0"/>
                <a:t>http://de.engadget.com/2011/11/15/foto-uploads-auf-flickr-fullen-auf-papier-abgezogen-nach-drei-st/</a:t>
              </a:r>
              <a:endParaRPr lang="de-AT" sz="1000" dirty="0"/>
            </a:p>
          </p:txBody>
        </p:sp>
      </p:grpSp>
      <p:sp>
        <p:nvSpPr>
          <p:cNvPr id="6" name="Rechteck 5"/>
          <p:cNvSpPr/>
          <p:nvPr/>
        </p:nvSpPr>
        <p:spPr>
          <a:xfrm>
            <a:off x="1609006" y="6078319"/>
            <a:ext cx="3420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 smtClean="0"/>
              <a:t>Erik Kessler (</a:t>
            </a:r>
            <a:r>
              <a:rPr lang="de-AT" sz="1400" dirty="0" err="1" smtClean="0"/>
              <a:t>Foam</a:t>
            </a:r>
            <a:r>
              <a:rPr lang="de-AT" sz="1400" dirty="0" smtClean="0"/>
              <a:t> Gallery, Amsterdam)</a:t>
            </a:r>
            <a:endParaRPr lang="de-AT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3" y="1997234"/>
            <a:ext cx="5468453" cy="409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2314" y="2248574"/>
            <a:ext cx="62760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Curricula 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didaktisches Dreieck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räumliche Konfiguration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Zertifizierung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…</a:t>
            </a:r>
          </a:p>
          <a:p>
            <a:endParaRPr lang="de-AT" dirty="0" smtClean="0"/>
          </a:p>
          <a:p>
            <a:pPr>
              <a:buFont typeface="Wingdings"/>
              <a:buChar char="à"/>
            </a:pPr>
            <a:r>
              <a:rPr lang="de-AT" dirty="0" smtClean="0">
                <a:sym typeface="Wingdings" pitchFamily="2" charset="2"/>
              </a:rPr>
              <a:t> Lesen – Schreiben – Rechnen</a:t>
            </a:r>
          </a:p>
          <a:p>
            <a:r>
              <a:rPr lang="de-AT" dirty="0" smtClean="0"/>
              <a:t>     auf unterschiedlichen Abstraktionsniveaus</a:t>
            </a:r>
          </a:p>
          <a:p>
            <a:endParaRPr lang="de-AT" dirty="0" smtClean="0"/>
          </a:p>
          <a:p>
            <a:r>
              <a:rPr lang="de-AT" dirty="0" smtClean="0"/>
              <a:t>„Bild“ i.d.R. als Hilfsmittel (</a:t>
            </a:r>
            <a:r>
              <a:rPr lang="de-AT" dirty="0" err="1" smtClean="0"/>
              <a:t>Mind</a:t>
            </a:r>
            <a:r>
              <a:rPr lang="de-AT" dirty="0" smtClean="0"/>
              <a:t> </a:t>
            </a:r>
            <a:r>
              <a:rPr lang="de-AT" dirty="0" err="1" smtClean="0"/>
              <a:t>Map</a:t>
            </a:r>
            <a:r>
              <a:rPr lang="de-AT" dirty="0" smtClean="0"/>
              <a:t>, Grafik, Diagramm, …)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3548" y="569260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Bsp.: Mathematik-Buch</a:t>
            </a:r>
            <a:endParaRPr lang="de-AT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5291138"/>
            <a:ext cx="1869844" cy="13220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5309243"/>
            <a:ext cx="1733606" cy="1303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580112" y="583197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vs.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6000355" y="1773574"/>
            <a:ext cx="295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3200" b="1" dirty="0" smtClean="0">
                <a:solidFill>
                  <a:srgbClr val="0062BB"/>
                </a:solidFill>
                <a:latin typeface="Calibri" pitchFamily="34" charset="0"/>
              </a:rPr>
              <a:t>Formale Bildung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547664" y="2204864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Frage</a:t>
            </a:r>
            <a:r>
              <a:rPr lang="de-AT" dirty="0" smtClean="0"/>
              <a:t>: </a:t>
            </a:r>
            <a:r>
              <a:rPr lang="de-AT" i="1" dirty="0" smtClean="0"/>
              <a:t>„Bildlesekompetenz“ als elementare Kulturtechnik?</a:t>
            </a:r>
            <a:endParaRPr lang="de-AT" i="1" dirty="0"/>
          </a:p>
        </p:txBody>
      </p:sp>
      <p:sp>
        <p:nvSpPr>
          <p:cNvPr id="6" name="Textfeld 5"/>
          <p:cNvSpPr txBox="1"/>
          <p:nvPr/>
        </p:nvSpPr>
        <p:spPr>
          <a:xfrm>
            <a:off x="1547664" y="3030051"/>
            <a:ext cx="6977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d.h. „Lesen“ von Bildern in einer primär optisch </a:t>
            </a:r>
            <a:r>
              <a:rPr lang="de-AT" dirty="0" err="1" smtClean="0"/>
              <a:t>medialisierten</a:t>
            </a:r>
            <a:r>
              <a:rPr lang="de-AT" dirty="0" smtClean="0"/>
              <a:t> Welt</a:t>
            </a:r>
          </a:p>
          <a:p>
            <a:r>
              <a:rPr lang="de-AT" dirty="0" smtClean="0"/>
              <a:t>       als basale Kompetenz?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1547664" y="5661248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ym typeface="Wingdings" pitchFamily="2" charset="2"/>
              </a:rPr>
              <a:t> welche Medienpädagogik unterstützt hier?</a:t>
            </a:r>
          </a:p>
          <a:p>
            <a:r>
              <a:rPr lang="de-AT" dirty="0" smtClean="0">
                <a:sym typeface="Wingdings" pitchFamily="2" charset="2"/>
              </a:rPr>
              <a:t> welche Methoden unterstützen hierbei?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539552" y="3933056"/>
            <a:ext cx="75365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200" dirty="0" smtClean="0">
                <a:sym typeface="Wingdings" pitchFamily="2" charset="2"/>
              </a:rPr>
              <a:t></a:t>
            </a:r>
            <a:r>
              <a:rPr lang="de-AT" sz="3200" dirty="0" smtClean="0"/>
              <a:t> ikonographische 		 	</a:t>
            </a:r>
            <a:br>
              <a:rPr lang="de-AT" sz="3200" dirty="0" smtClean="0"/>
            </a:br>
            <a:r>
              <a:rPr lang="de-AT" sz="3200" dirty="0" smtClean="0"/>
              <a:t>            „Metakognitionsanalphabeten“</a:t>
            </a:r>
            <a:endParaRPr lang="de-AT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2719" y="2348260"/>
            <a:ext cx="53833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„Denn was man erst lernen muss, bevor man es ausführen kann, das lernt man, indem man es ausführt.</a:t>
            </a:r>
          </a:p>
          <a:p>
            <a:endParaRPr lang="de-AT" dirty="0" smtClean="0"/>
          </a:p>
          <a:p>
            <a:r>
              <a:rPr lang="de-AT" dirty="0" smtClean="0"/>
              <a:t>[…] Werkgerechtes Bauen wird gute, das Gegenteil schlechte Baumeister hervorbringen. Wäre dem nicht so, so wäre der Lehrer überflüssig und es gäbe nur geborene Könner und geborene Stümper.“</a:t>
            </a:r>
          </a:p>
          <a:p>
            <a:endParaRPr lang="de-AT" dirty="0" smtClean="0"/>
          </a:p>
          <a:p>
            <a:r>
              <a:rPr lang="de-AT" dirty="0" smtClean="0"/>
              <a:t>Aristoteles, Nikomachische Ethik, Buch II</a:t>
            </a:r>
            <a:endParaRPr lang="de-AT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2018447"/>
            <a:ext cx="2700300" cy="408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791580" y="2744924"/>
            <a:ext cx="784887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endParaRPr lang="de-AT" dirty="0" smtClean="0">
              <a:ea typeface="Verdana"/>
              <a:cs typeface="Arial" pitchFamily="34" charset="0"/>
              <a:sym typeface="Verdana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Ø"/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 VTS ist eine Lern- und Lehrmethode, die Bilder nutzt, um eigenständige </a:t>
            </a:r>
            <a:br>
              <a:rPr lang="de-AT" dirty="0" smtClean="0">
                <a:ea typeface="Verdana"/>
                <a:cs typeface="Arial" pitchFamily="34" charset="0"/>
                <a:sym typeface="Verdana"/>
              </a:rPr>
            </a:br>
            <a:r>
              <a:rPr lang="de-AT" dirty="0" smtClean="0">
                <a:ea typeface="Verdana"/>
                <a:cs typeface="Arial" pitchFamily="34" charset="0"/>
                <a:sym typeface="Verdana"/>
              </a:rPr>
              <a:t>    Denkprozesse anzuregen und die Sprache zu schulen;</a:t>
            </a:r>
          </a:p>
          <a:p>
            <a:pPr lvl="0">
              <a:lnSpc>
                <a:spcPct val="120000"/>
              </a:lnSpc>
              <a:defRPr sz="1800"/>
            </a:pPr>
            <a:endParaRPr lang="de-AT" dirty="0" smtClean="0">
              <a:ea typeface="Verdana"/>
              <a:cs typeface="Arial" pitchFamily="34" charset="0"/>
              <a:sym typeface="Verdana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Ø"/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 VTS erfordert keine speziellen Vorkenntnisse (</a:t>
            </a:r>
            <a:r>
              <a:rPr lang="de-AT" dirty="0" err="1" smtClean="0">
                <a:ea typeface="Verdana"/>
                <a:cs typeface="Arial" pitchFamily="34" charset="0"/>
                <a:sym typeface="Verdana"/>
              </a:rPr>
              <a:t>leveling</a:t>
            </a:r>
            <a:r>
              <a:rPr lang="de-AT" dirty="0" smtClean="0">
                <a:ea typeface="Verdana"/>
                <a:cs typeface="Arial" pitchFamily="34" charset="0"/>
                <a:sym typeface="Verdana"/>
              </a:rPr>
              <a:t> </a:t>
            </a:r>
            <a:r>
              <a:rPr lang="de-AT" dirty="0" err="1" smtClean="0">
                <a:ea typeface="Verdana"/>
                <a:cs typeface="Arial" pitchFamily="34" charset="0"/>
                <a:sym typeface="Verdana"/>
              </a:rPr>
              <a:t>the</a:t>
            </a:r>
            <a:r>
              <a:rPr lang="de-AT" dirty="0" smtClean="0">
                <a:ea typeface="Verdana"/>
                <a:cs typeface="Arial" pitchFamily="34" charset="0"/>
                <a:sym typeface="Verdana"/>
              </a:rPr>
              <a:t> </a:t>
            </a:r>
            <a:r>
              <a:rPr lang="de-AT" dirty="0" err="1" smtClean="0">
                <a:ea typeface="Verdana"/>
                <a:cs typeface="Arial" pitchFamily="34" charset="0"/>
                <a:sym typeface="Verdana"/>
              </a:rPr>
              <a:t>playground</a:t>
            </a:r>
            <a:r>
              <a:rPr lang="de-AT" dirty="0" smtClean="0">
                <a:ea typeface="Verdana"/>
                <a:cs typeface="Arial" pitchFamily="34" charset="0"/>
                <a:sym typeface="Verdana"/>
              </a:rPr>
              <a:t>)</a:t>
            </a:r>
          </a:p>
          <a:p>
            <a:pPr lvl="0">
              <a:lnSpc>
                <a:spcPct val="120000"/>
              </a:lnSpc>
              <a:defRPr sz="1800"/>
            </a:pPr>
            <a:endParaRPr lang="de-AT" dirty="0" smtClean="0">
              <a:ea typeface="Verdana"/>
              <a:cs typeface="Arial" pitchFamily="34" charset="0"/>
              <a:sym typeface="Verdana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Ø"/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 ähnlich wie das Alphabet oder das Einmaleins ist VTS später ein </a:t>
            </a:r>
            <a:br>
              <a:rPr lang="de-AT" dirty="0" smtClean="0">
                <a:ea typeface="Verdana"/>
                <a:cs typeface="Arial" pitchFamily="34" charset="0"/>
                <a:sym typeface="Verdana"/>
              </a:rPr>
            </a:br>
            <a:r>
              <a:rPr lang="de-AT" dirty="0" smtClean="0">
                <a:ea typeface="Verdana"/>
                <a:cs typeface="Arial" pitchFamily="34" charset="0"/>
                <a:sym typeface="Verdana"/>
              </a:rPr>
              <a:t>    Instrument, das wir eigenständig nutzen können, um Bilder zu „lesen“.</a:t>
            </a:r>
          </a:p>
        </p:txBody>
      </p:sp>
      <p:sp>
        <p:nvSpPr>
          <p:cNvPr id="15" name="Rechteck 14"/>
          <p:cNvSpPr/>
          <p:nvPr/>
        </p:nvSpPr>
        <p:spPr>
          <a:xfrm>
            <a:off x="311653" y="2024844"/>
            <a:ext cx="5588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2BB"/>
                </a:solidFill>
                <a:latin typeface="Calibri" pitchFamily="34" charset="0"/>
              </a:rPr>
              <a:t>Was </a:t>
            </a:r>
            <a:r>
              <a:rPr lang="en-US" sz="2800" b="1" dirty="0" err="1" smtClean="0">
                <a:solidFill>
                  <a:srgbClr val="0062BB"/>
                </a:solidFill>
                <a:latin typeface="Calibri" pitchFamily="34" charset="0"/>
              </a:rPr>
              <a:t>ist</a:t>
            </a:r>
            <a:r>
              <a:rPr lang="en-US" sz="2800" b="1" dirty="0" smtClean="0">
                <a:solidFill>
                  <a:srgbClr val="0062BB"/>
                </a:solidFill>
                <a:latin typeface="Calibri" pitchFamily="34" charset="0"/>
              </a:rPr>
              <a:t> „Visual Thinking Strategies“?</a:t>
            </a:r>
            <a:endParaRPr lang="de-AT" sz="2800" b="1" dirty="0" smtClean="0">
              <a:solidFill>
                <a:srgbClr val="0062BB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4552" y="184596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 smtClean="0">
                <a:solidFill>
                  <a:srgbClr val="0062BB"/>
                </a:solidFill>
                <a:latin typeface="Calibri" pitchFamily="34" charset="0"/>
              </a:rPr>
              <a:t>Wie funktioniert „Visual </a:t>
            </a:r>
            <a:r>
              <a:rPr lang="de-AT" sz="2800" b="1" dirty="0" err="1" smtClean="0">
                <a:solidFill>
                  <a:srgbClr val="0062BB"/>
                </a:solidFill>
                <a:latin typeface="Calibri" pitchFamily="34" charset="0"/>
              </a:rPr>
              <a:t>Thinking</a:t>
            </a:r>
            <a:r>
              <a:rPr lang="de-AT" sz="2800" b="1" dirty="0" smtClean="0">
                <a:solidFill>
                  <a:srgbClr val="0062BB"/>
                </a:solidFill>
                <a:latin typeface="Calibri" pitchFamily="34" charset="0"/>
              </a:rPr>
              <a:t> </a:t>
            </a:r>
            <a:r>
              <a:rPr lang="de-AT" sz="2800" b="1" dirty="0" err="1" smtClean="0">
                <a:solidFill>
                  <a:srgbClr val="0062BB"/>
                </a:solidFill>
                <a:latin typeface="Calibri" pitchFamily="34" charset="0"/>
              </a:rPr>
              <a:t>Strategies</a:t>
            </a:r>
            <a:r>
              <a:rPr lang="de-AT" sz="2800" b="1" dirty="0" smtClean="0">
                <a:solidFill>
                  <a:srgbClr val="0062BB"/>
                </a:solidFill>
                <a:latin typeface="Calibri" pitchFamily="34" charset="0"/>
              </a:rPr>
              <a:t>“?</a:t>
            </a:r>
          </a:p>
        </p:txBody>
      </p:sp>
      <p:sp>
        <p:nvSpPr>
          <p:cNvPr id="3" name="Rechteck 2"/>
          <p:cNvSpPr/>
          <p:nvPr/>
        </p:nvSpPr>
        <p:spPr>
          <a:xfrm>
            <a:off x="935596" y="2930402"/>
            <a:ext cx="756084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Voraussetzungen für ein VTS Setting sind:</a:t>
            </a:r>
          </a:p>
          <a:p>
            <a:pPr lvl="0">
              <a:lnSpc>
                <a:spcPct val="120000"/>
              </a:lnSpc>
              <a:defRPr sz="1800"/>
            </a:pPr>
            <a:endParaRPr lang="de-AT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	– ein Bild;</a:t>
            </a:r>
          </a:p>
          <a:p>
            <a:pPr lvl="0">
              <a:lnSpc>
                <a:spcPct val="120000"/>
              </a:lnSpc>
              <a:defRPr sz="1800"/>
            </a:pPr>
            <a:endParaRPr lang="de-AT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	– ein Moderator (Lehrer);</a:t>
            </a:r>
          </a:p>
          <a:p>
            <a:pPr lvl="0">
              <a:lnSpc>
                <a:spcPct val="120000"/>
              </a:lnSpc>
              <a:defRPr sz="1800"/>
            </a:pPr>
            <a:endParaRPr lang="de-AT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	– eine Gruppe von Menschen (Schüler);</a:t>
            </a:r>
          </a:p>
          <a:p>
            <a:pPr lvl="0">
              <a:lnSpc>
                <a:spcPct val="120000"/>
              </a:lnSpc>
              <a:defRPr sz="1800"/>
            </a:pPr>
            <a:endParaRPr lang="de-AT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	– ein Moment der Ruhe um das Bild zu betrachten</a:t>
            </a:r>
            <a:endParaRPr lang="de-AT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2657" y="204857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 smtClean="0">
                <a:solidFill>
                  <a:srgbClr val="0062BB"/>
                </a:solidFill>
                <a:latin typeface="Calibri" pitchFamily="34" charset="0"/>
              </a:rPr>
              <a:t>Die drei Kernfragen von „Visual </a:t>
            </a:r>
            <a:r>
              <a:rPr lang="de-AT" sz="2800" b="1" dirty="0" err="1" smtClean="0">
                <a:solidFill>
                  <a:srgbClr val="0062BB"/>
                </a:solidFill>
                <a:latin typeface="Calibri" pitchFamily="34" charset="0"/>
              </a:rPr>
              <a:t>Thinking</a:t>
            </a:r>
            <a:r>
              <a:rPr lang="de-AT" sz="2800" b="1" dirty="0" smtClean="0">
                <a:solidFill>
                  <a:srgbClr val="0062BB"/>
                </a:solidFill>
                <a:latin typeface="Calibri" pitchFamily="34" charset="0"/>
              </a:rPr>
              <a:t> </a:t>
            </a:r>
            <a:r>
              <a:rPr lang="de-AT" sz="2800" b="1" dirty="0" err="1" smtClean="0">
                <a:solidFill>
                  <a:srgbClr val="0062BB"/>
                </a:solidFill>
                <a:latin typeface="Calibri" pitchFamily="34" charset="0"/>
              </a:rPr>
              <a:t>Strategies</a:t>
            </a:r>
            <a:r>
              <a:rPr lang="de-AT" sz="2800" b="1" dirty="0" smtClean="0">
                <a:solidFill>
                  <a:srgbClr val="0062BB"/>
                </a:solidFill>
                <a:latin typeface="Calibri" pitchFamily="34" charset="0"/>
              </a:rPr>
              <a:t>“</a:t>
            </a:r>
          </a:p>
        </p:txBody>
      </p:sp>
      <p:sp>
        <p:nvSpPr>
          <p:cNvPr id="3" name="Rechteck 2"/>
          <p:cNvSpPr/>
          <p:nvPr/>
        </p:nvSpPr>
        <p:spPr>
          <a:xfrm>
            <a:off x="1187624" y="3104964"/>
            <a:ext cx="604867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Frage 1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 Bold"/>
                <a:ea typeface="Verdana Bold"/>
                <a:cs typeface="Verdana Bold"/>
                <a:sym typeface="Verdana Bold"/>
              </a:rPr>
              <a:t>   Was passiert in diesem Bild?</a:t>
            </a:r>
          </a:p>
          <a:p>
            <a:pPr lvl="0">
              <a:lnSpc>
                <a:spcPct val="120000"/>
              </a:lnSpc>
              <a:defRPr sz="1800"/>
            </a:pPr>
            <a:endParaRPr lang="de-AT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Frage 2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 Bold"/>
                <a:ea typeface="Verdana Bold"/>
                <a:cs typeface="Verdana Bold"/>
                <a:sym typeface="Verdana Bold"/>
              </a:rPr>
              <a:t>   Was siehst du, dass du das sagen kannst?</a:t>
            </a:r>
          </a:p>
          <a:p>
            <a:pPr lvl="0">
              <a:lnSpc>
                <a:spcPct val="120000"/>
              </a:lnSpc>
              <a:defRPr sz="1800"/>
            </a:pPr>
            <a:endParaRPr lang="de-AT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Frage 3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   Was könnt ihr sonst noch finden?</a:t>
            </a:r>
            <a:endParaRPr lang="de-AT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YTimes_Image.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248472" y="17659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AT" sz="2800" b="1" dirty="0" smtClean="0">
                <a:solidFill>
                  <a:srgbClr val="0062BB"/>
                </a:solidFill>
                <a:latin typeface="Calibri" pitchFamily="34" charset="0"/>
              </a:rPr>
              <a:t>Die Technik von „Visual </a:t>
            </a:r>
            <a:r>
              <a:rPr lang="de-AT" sz="2800" b="1" dirty="0" err="1" smtClean="0">
                <a:solidFill>
                  <a:srgbClr val="0062BB"/>
                </a:solidFill>
                <a:latin typeface="Calibri" pitchFamily="34" charset="0"/>
              </a:rPr>
              <a:t>Thinking</a:t>
            </a:r>
            <a:r>
              <a:rPr lang="de-AT" sz="2800" b="1" dirty="0" smtClean="0">
                <a:solidFill>
                  <a:srgbClr val="0062BB"/>
                </a:solidFill>
                <a:latin typeface="Calibri" pitchFamily="34" charset="0"/>
              </a:rPr>
              <a:t> </a:t>
            </a:r>
            <a:r>
              <a:rPr lang="de-AT" sz="2800" b="1" dirty="0" err="1" smtClean="0">
                <a:solidFill>
                  <a:srgbClr val="0062BB"/>
                </a:solidFill>
                <a:latin typeface="Calibri" pitchFamily="34" charset="0"/>
              </a:rPr>
              <a:t>Strategies</a:t>
            </a:r>
            <a:r>
              <a:rPr lang="de-AT" sz="2800" b="1" dirty="0" smtClean="0">
                <a:solidFill>
                  <a:srgbClr val="0062BB"/>
                </a:solidFill>
                <a:latin typeface="Calibri" pitchFamily="34" charset="0"/>
              </a:rPr>
              <a:t>“</a:t>
            </a:r>
          </a:p>
        </p:txBody>
      </p:sp>
      <p:sp>
        <p:nvSpPr>
          <p:cNvPr id="3" name="Rechteck 2"/>
          <p:cNvSpPr/>
          <p:nvPr/>
        </p:nvSpPr>
        <p:spPr>
          <a:xfrm>
            <a:off x="539552" y="2065406"/>
            <a:ext cx="828092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de-AT" sz="1600" b="1" dirty="0" smtClean="0">
                <a:ea typeface="Verdana"/>
                <a:cs typeface="Arial" pitchFamily="34" charset="0"/>
                <a:sym typeface="Verdana"/>
              </a:rPr>
              <a:t>Anforderung an den Moderator:</a:t>
            </a:r>
          </a:p>
          <a:p>
            <a:pPr lvl="0">
              <a:lnSpc>
                <a:spcPct val="120000"/>
              </a:lnSpc>
              <a:defRPr sz="1800"/>
            </a:pPr>
            <a:endParaRPr lang="de-AT" sz="1600" dirty="0">
              <a:ea typeface="Verdana"/>
              <a:cs typeface="Arial" pitchFamily="34" charset="0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1) Aufmerksamkeit auf das Bild lenken (ein Moment der Ruhe)</a:t>
            </a:r>
          </a:p>
          <a:p>
            <a:pPr lvl="0">
              <a:lnSpc>
                <a:spcPct val="120000"/>
              </a:lnSpc>
              <a:defRPr sz="1800"/>
            </a:pPr>
            <a:endParaRPr lang="de-AT" sz="1600" dirty="0" smtClean="0">
              <a:ea typeface="Verdana"/>
              <a:cs typeface="Arial" pitchFamily="34" charset="0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2) Beherrschen der 3 Kernfragen</a:t>
            </a:r>
          </a:p>
          <a:p>
            <a:pPr lvl="0">
              <a:lnSpc>
                <a:spcPct val="120000"/>
              </a:lnSpc>
              <a:defRPr sz="1800"/>
            </a:pPr>
            <a:endParaRPr lang="de-AT" sz="1600" dirty="0" smtClean="0">
              <a:ea typeface="Verdana"/>
              <a:cs typeface="Arial" pitchFamily="34" charset="0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3) Aufmerksam zuhören - auf Bildinhalte hinzeigen</a:t>
            </a:r>
          </a:p>
          <a:p>
            <a:pPr lvl="0">
              <a:lnSpc>
                <a:spcPct val="120000"/>
              </a:lnSpc>
              <a:defRPr sz="1800"/>
            </a:pPr>
            <a:endParaRPr lang="de-AT" sz="1600" b="1" dirty="0" smtClean="0">
              <a:ea typeface="Verdana"/>
              <a:cs typeface="Arial" pitchFamily="34" charset="0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4) Paraphrasieren – korrekter Sprachgebrauch</a:t>
            </a:r>
          </a:p>
          <a:p>
            <a:pPr lvl="0">
              <a:lnSpc>
                <a:spcPct val="120000"/>
              </a:lnSpc>
              <a:defRPr sz="1800"/>
            </a:pPr>
            <a:endParaRPr lang="de-AT" sz="1600" dirty="0">
              <a:ea typeface="Verdana"/>
              <a:cs typeface="Arial" pitchFamily="34" charset="0"/>
              <a:sym typeface="Verdana"/>
            </a:endParaRPr>
          </a:p>
          <a:p>
            <a:pPr>
              <a:lnSpc>
                <a:spcPct val="120000"/>
              </a:lnSpc>
              <a:defRPr sz="1800"/>
            </a:pP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5</a:t>
            </a:r>
            <a:r>
              <a:rPr lang="de-AT" sz="1600" dirty="0">
                <a:ea typeface="Verdana"/>
                <a:cs typeface="Arial" pitchFamily="34" charset="0"/>
                <a:sym typeface="Verdana"/>
              </a:rPr>
              <a:t>) V</a:t>
            </a: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erknüpfen von Meinungen</a:t>
            </a:r>
          </a:p>
          <a:p>
            <a:pPr lvl="0">
              <a:lnSpc>
                <a:spcPct val="120000"/>
              </a:lnSpc>
              <a:defRPr sz="1800"/>
            </a:pPr>
            <a:endParaRPr lang="de-AT" sz="1600" dirty="0" smtClean="0">
              <a:ea typeface="Verdana"/>
              <a:cs typeface="Arial" pitchFamily="34" charset="0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sz="1600" dirty="0">
                <a:ea typeface="Verdana"/>
                <a:cs typeface="Arial" pitchFamily="34" charset="0"/>
                <a:sym typeface="Verdana"/>
              </a:rPr>
              <a:t>6</a:t>
            </a: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) Sicherstellen dass man die Beiträge richtig verstanden hat</a:t>
            </a:r>
          </a:p>
          <a:p>
            <a:pPr lvl="0">
              <a:lnSpc>
                <a:spcPct val="120000"/>
              </a:lnSpc>
              <a:defRPr sz="1800"/>
            </a:pPr>
            <a:endParaRPr lang="de-AT" sz="1600" dirty="0" smtClean="0">
              <a:ea typeface="Verdana"/>
              <a:cs typeface="Arial" pitchFamily="34" charset="0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sz="1600" dirty="0">
                <a:ea typeface="Verdana"/>
                <a:cs typeface="Arial" pitchFamily="34" charset="0"/>
                <a:sym typeface="Verdana"/>
              </a:rPr>
              <a:t>7</a:t>
            </a: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) Neutral bleiben und keine eigene Meinung vertreten (kein Lob, kein Tadel)</a:t>
            </a:r>
          </a:p>
          <a:p>
            <a:pPr lvl="0">
              <a:lnSpc>
                <a:spcPct val="120000"/>
              </a:lnSpc>
              <a:defRPr sz="1800"/>
            </a:pPr>
            <a:endParaRPr lang="de-AT" sz="1600" dirty="0" smtClean="0">
              <a:ea typeface="Verdana"/>
              <a:cs typeface="Arial" pitchFamily="34" charset="0"/>
              <a:sym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2348880"/>
            <a:ext cx="4476750" cy="347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2999699" y="6166441"/>
            <a:ext cx="31384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 Bold"/>
                <a:ea typeface="Verdana Bold"/>
                <a:cs typeface="Verdana Bold"/>
                <a:sym typeface="Verdana Bold"/>
              </a:rPr>
              <a:t>Was passiert in diesem Bild?</a:t>
            </a:r>
            <a:endParaRPr lang="de-AT" dirty="0">
              <a:latin typeface="Verdana Bold"/>
              <a:ea typeface="Verdana Bold"/>
              <a:cs typeface="Verdana Bold"/>
              <a:sym typeface="Verdana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TS-Kompetenze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660" y="2250728"/>
            <a:ext cx="5890979" cy="420685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hteck 1"/>
          <p:cNvSpPr/>
          <p:nvPr/>
        </p:nvSpPr>
        <p:spPr>
          <a:xfrm>
            <a:off x="152605" y="1615058"/>
            <a:ext cx="6192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400" b="1" dirty="0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VTS – Kompetenzförderung auf einen Blick</a:t>
            </a:r>
            <a:endParaRPr lang="de-AT" sz="2400" b="1" dirty="0" smtClean="0">
              <a:solidFill>
                <a:srgbClr val="0062BB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64911" y="1851211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Die Geschichte von „Visual </a:t>
            </a:r>
            <a:r>
              <a:rPr lang="de-AT" sz="2400" b="1" dirty="0" err="1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Thinking</a:t>
            </a:r>
            <a:r>
              <a:rPr lang="de-AT" sz="2400" b="1" dirty="0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 </a:t>
            </a:r>
            <a:r>
              <a:rPr lang="de-AT" sz="2400" b="1" dirty="0" err="1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Strategies</a:t>
            </a:r>
            <a:r>
              <a:rPr lang="de-AT" sz="2400" b="1" dirty="0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“</a:t>
            </a:r>
          </a:p>
        </p:txBody>
      </p:sp>
      <p:sp>
        <p:nvSpPr>
          <p:cNvPr id="3" name="Rechteck 2"/>
          <p:cNvSpPr/>
          <p:nvPr/>
        </p:nvSpPr>
        <p:spPr>
          <a:xfrm>
            <a:off x="201875" y="2678060"/>
            <a:ext cx="8834621" cy="3592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de-AT" sz="1600" b="1" dirty="0" smtClean="0">
                <a:ea typeface="Verdana"/>
                <a:cs typeface="Arial" pitchFamily="34" charset="0"/>
                <a:sym typeface="Verdana"/>
              </a:rPr>
              <a:t>VTS wurde in von der kognitiven Psychologin Abigail </a:t>
            </a:r>
            <a:r>
              <a:rPr lang="de-AT" sz="1600" b="1" dirty="0" err="1" smtClean="0">
                <a:ea typeface="Verdana"/>
                <a:cs typeface="Arial" pitchFamily="34" charset="0"/>
                <a:sym typeface="Verdana"/>
              </a:rPr>
              <a:t>Housen</a:t>
            </a:r>
            <a:r>
              <a:rPr lang="de-AT" sz="1600" b="1" dirty="0" smtClean="0">
                <a:ea typeface="Verdana"/>
                <a:cs typeface="Arial" pitchFamily="34" charset="0"/>
                <a:sym typeface="Verdana"/>
              </a:rPr>
              <a:t> in Zusammenarbeit mit dem Museumspädagogen Philip </a:t>
            </a:r>
            <a:r>
              <a:rPr lang="de-AT" sz="1600" b="1" dirty="0" err="1" smtClean="0">
                <a:ea typeface="Verdana"/>
                <a:cs typeface="Arial" pitchFamily="34" charset="0"/>
                <a:sym typeface="Verdana"/>
              </a:rPr>
              <a:t>Yenawine</a:t>
            </a:r>
            <a:r>
              <a:rPr lang="de-AT" sz="1600" b="1" dirty="0" smtClean="0">
                <a:ea typeface="Verdana"/>
                <a:cs typeface="Arial" pitchFamily="34" charset="0"/>
                <a:sym typeface="Verdana"/>
              </a:rPr>
              <a:t> in den USA entwickelt;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VTS gründet sich auf Untersuchungen auf dem Gebiet von Wahrnehmung und Gedanken 	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	– Arnheim 1969; 		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600" b="1" dirty="0">
                <a:ea typeface="Verdana"/>
                <a:cs typeface="Arial" pitchFamily="34" charset="0"/>
                <a:sym typeface="Verdana"/>
              </a:rPr>
              <a:t>	</a:t>
            </a: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– </a:t>
            </a:r>
            <a:r>
              <a:rPr lang="de-AT" sz="1600" dirty="0" err="1" smtClean="0">
                <a:ea typeface="Verdana"/>
                <a:cs typeface="Arial" pitchFamily="34" charset="0"/>
                <a:sym typeface="Verdana"/>
              </a:rPr>
              <a:t>Housen</a:t>
            </a: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 1983, 2002;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sowie auf soziale Entwicklungstheorien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	</a:t>
            </a: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– Piaget, 1926			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600" dirty="0">
                <a:ea typeface="Verdana"/>
                <a:cs typeface="Arial" pitchFamily="34" charset="0"/>
                <a:sym typeface="Verdana"/>
              </a:rPr>
              <a:t>	</a:t>
            </a: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– </a:t>
            </a:r>
            <a:r>
              <a:rPr lang="de-AT" sz="1600" dirty="0" err="1" smtClean="0">
                <a:ea typeface="Verdana"/>
                <a:cs typeface="Arial" pitchFamily="34" charset="0"/>
                <a:sym typeface="Verdana"/>
              </a:rPr>
              <a:t>Vygotsky</a:t>
            </a: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 1978 	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600" dirty="0">
                <a:ea typeface="Verdana"/>
                <a:cs typeface="Arial" pitchFamily="34" charset="0"/>
                <a:sym typeface="Verdana"/>
              </a:rPr>
              <a:t>	</a:t>
            </a: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– </a:t>
            </a:r>
            <a:r>
              <a:rPr lang="de-AT" sz="1600" dirty="0" err="1" smtClean="0">
                <a:ea typeface="Verdana"/>
                <a:cs typeface="Arial" pitchFamily="34" charset="0"/>
                <a:sym typeface="Verdana"/>
              </a:rPr>
              <a:t>Bruner’s</a:t>
            </a: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 Entdeckendes Lernen (1960, 1966)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600" dirty="0" smtClean="0">
                <a:ea typeface="Verdana"/>
                <a:cs typeface="Arial" pitchFamily="34" charset="0"/>
                <a:sym typeface="Verdana"/>
              </a:rPr>
              <a:t>VTS basiert auf einer 30-jährigen Forschungsarbeit.</a:t>
            </a:r>
            <a:endParaRPr lang="de-AT" sz="1600" dirty="0">
              <a:ea typeface="Verdana"/>
              <a:cs typeface="Arial" pitchFamily="34" charset="0"/>
              <a:sym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87903" y="2708920"/>
            <a:ext cx="8100900" cy="240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– 	Genau Hinschauen</a:t>
            </a:r>
          </a:p>
          <a:p>
            <a:pPr lvl="0">
              <a:lnSpc>
                <a:spcPct val="120000"/>
              </a:lnSpc>
              <a:defRPr sz="1800"/>
            </a:pPr>
            <a:endParaRPr lang="de-AT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–	Verbindung der Bildelemente zu einer „Geschichte“</a:t>
            </a:r>
          </a:p>
          <a:p>
            <a:pPr lvl="0">
              <a:lnSpc>
                <a:spcPct val="120000"/>
              </a:lnSpc>
              <a:defRPr sz="1800"/>
            </a:pPr>
            <a:endParaRPr lang="de-AT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–    eigene Meinung bilden und diese verbal zum Ausdruck bringen</a:t>
            </a:r>
          </a:p>
          <a:p>
            <a:pPr lvl="0">
              <a:lnSpc>
                <a:spcPct val="120000"/>
              </a:lnSpc>
              <a:defRPr sz="1800"/>
            </a:pPr>
            <a:endParaRPr lang="de-AT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–    Bewusstwerdung der eigenen Wahrnehmung</a:t>
            </a:r>
          </a:p>
        </p:txBody>
      </p:sp>
      <p:sp>
        <p:nvSpPr>
          <p:cNvPr id="3" name="Rechteck 2"/>
          <p:cNvSpPr/>
          <p:nvPr/>
        </p:nvSpPr>
        <p:spPr>
          <a:xfrm>
            <a:off x="287903" y="1822211"/>
            <a:ext cx="5537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dirty="0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1. VTS Frage: Was passiert in diesem Bild?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4664" y="1820695"/>
            <a:ext cx="7847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2. VTS Frage: Was siehst Du, dass Du das sagen kannst?</a:t>
            </a:r>
          </a:p>
        </p:txBody>
      </p:sp>
      <p:sp>
        <p:nvSpPr>
          <p:cNvPr id="3" name="Rechteck 2"/>
          <p:cNvSpPr/>
          <p:nvPr/>
        </p:nvSpPr>
        <p:spPr>
          <a:xfrm>
            <a:off x="324664" y="2719279"/>
            <a:ext cx="80997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– Das Denken wird sichtbar gemacht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  (deutlich wird die Kombination zwischen Fakt + Fiktion)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– Reflexion der eigenen Wahrnehmung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– Bewusst werden des eigenen Denkens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  (so schaue ich auf die Welt)</a:t>
            </a:r>
            <a:endParaRPr lang="de-AT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87524" y="1764745"/>
            <a:ext cx="7452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3. VTS Frage: Was kannst Du sonst noch finden?</a:t>
            </a:r>
          </a:p>
        </p:txBody>
      </p:sp>
      <p:sp>
        <p:nvSpPr>
          <p:cNvPr id="3" name="Rechteck 2"/>
          <p:cNvSpPr/>
          <p:nvPr/>
        </p:nvSpPr>
        <p:spPr>
          <a:xfrm>
            <a:off x="287524" y="2594535"/>
            <a:ext cx="8568952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– zunehmend differenzierte Beobachtungsgabe (VTS hilft dem </a:t>
            </a:r>
            <a:br>
              <a:rPr lang="de-AT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   Betrachter in etwas was er bereits kann besser zu werden)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– wichtig Nehmen von Details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– Anregung der Phantasie </a:t>
            </a:r>
          </a:p>
          <a:p>
            <a:pPr lvl="0">
              <a:lnSpc>
                <a:spcPct val="120000"/>
              </a:lnSpc>
              <a:defRPr sz="1800"/>
            </a:pPr>
            <a:endParaRPr lang="de-AT" sz="1000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– Förderung der Assoziationskompetenz</a:t>
            </a:r>
          </a:p>
          <a:p>
            <a:pPr lvl="0">
              <a:lnSpc>
                <a:spcPct val="120000"/>
              </a:lnSpc>
              <a:defRPr sz="1800"/>
            </a:pPr>
            <a:endParaRPr lang="de-AT" sz="1000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– Förderung der Kreativität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latin typeface="Verdana"/>
                <a:ea typeface="Verdana"/>
                <a:cs typeface="Verdana"/>
                <a:sym typeface="Verdana"/>
              </a:rPr>
              <a:t>  (Erschaffen neuer Verbindungen)</a:t>
            </a:r>
            <a:endParaRPr lang="de-AT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20577" y="1629109"/>
            <a:ext cx="5706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dirty="0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Kompetenzentwicklung auf der Metaebene</a:t>
            </a:r>
          </a:p>
        </p:txBody>
      </p:sp>
      <p:sp>
        <p:nvSpPr>
          <p:cNvPr id="3" name="Rechteck 2"/>
          <p:cNvSpPr/>
          <p:nvPr/>
        </p:nvSpPr>
        <p:spPr>
          <a:xfrm>
            <a:off x="283864" y="1936729"/>
            <a:ext cx="8604956" cy="48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1) Sprachförderung </a:t>
            </a:r>
            <a:endParaRPr lang="de-AT" sz="2400" b="1" dirty="0" smtClean="0">
              <a:solidFill>
                <a:srgbClr val="0062BB"/>
              </a:solidFill>
              <a:latin typeface="Calibri" pitchFamily="34" charset="0"/>
              <a:sym typeface="Verdana"/>
            </a:endParaRPr>
          </a:p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	- Wortschatz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	- Grammatik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	- Fähigkeit komplexe Sachverhalte sprachlich zu erfassen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2) Soziale Kompetenz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	- Kommunikationskultur: zuhören, verstehen, 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	  stehen lassen, wert schätzen (Gesprächsregeln)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	- sich aufeinander beziehen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	- Beiträge der Anderen kritisch reflektieren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3) Selbstbewusstsein: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	- sich seiner selbst bewusst werden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	- sich seiner selbst sicher werden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4) Beziehungsbewusstsein</a:t>
            </a:r>
          </a:p>
          <a:p>
            <a:pPr lvl="0">
              <a:lnSpc>
                <a:spcPct val="11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	- aktive Teilnahme an einem Gruppenprozess</a:t>
            </a:r>
            <a:endParaRPr lang="de-AT" dirty="0">
              <a:ea typeface="Verdana"/>
              <a:cs typeface="Arial" pitchFamily="34" charset="0"/>
              <a:sym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2456892"/>
            <a:ext cx="8712968" cy="392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buFont typeface="Wingdings" pitchFamily="2" charset="2"/>
              <a:buChar char="Ø"/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 Entwicklung des „Wir“-Gefühls – Zusammengehörigkeit, Teambildung</a:t>
            </a:r>
          </a:p>
          <a:p>
            <a:pPr lvl="0">
              <a:lnSpc>
                <a:spcPts val="3000"/>
              </a:lnSpc>
              <a:buFont typeface="Wingdings" pitchFamily="2" charset="2"/>
              <a:buChar char="Ø"/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 Beziehungsorientierung– bewusstes Erleben der sozialen Verbindungen</a:t>
            </a:r>
          </a:p>
          <a:p>
            <a:pPr lvl="0">
              <a:lnSpc>
                <a:spcPts val="3000"/>
              </a:lnSpc>
              <a:buFont typeface="Wingdings" pitchFamily="2" charset="2"/>
              <a:buChar char="Ø"/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 Erkenntnis: Es gibt mehr als (m)eine Sichtweise  – Wahrheit ist subjektiv</a:t>
            </a:r>
          </a:p>
          <a:p>
            <a:pPr marL="0" lvl="2">
              <a:lnSpc>
                <a:spcPts val="3000"/>
              </a:lnSpc>
              <a:buFont typeface="Wingdings" pitchFamily="2" charset="2"/>
              <a:buChar char="Ø"/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 Wertschätzung der Gruppe gegenüber dem Individuum</a:t>
            </a:r>
          </a:p>
          <a:p>
            <a:pPr marL="0" lvl="2">
              <a:lnSpc>
                <a:spcPts val="3000"/>
              </a:lnSpc>
              <a:buFont typeface="Wingdings" pitchFamily="2" charset="2"/>
              <a:buChar char="Ø"/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 erkennen des Gestaltungsbeitrags des Einzelnen zum Ganzen</a:t>
            </a:r>
          </a:p>
          <a:p>
            <a:pPr marL="0" lvl="2">
              <a:lnSpc>
                <a:spcPts val="3000"/>
              </a:lnSpc>
              <a:buFont typeface="Wingdings" pitchFamily="2" charset="2"/>
              <a:buChar char="Ø"/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 lernen von und mit Anderen auf gleicher Ebene</a:t>
            </a:r>
          </a:p>
          <a:p>
            <a:pPr lvl="0">
              <a:lnSpc>
                <a:spcPts val="3000"/>
              </a:lnSpc>
              <a:buFont typeface="Wingdings" pitchFamily="2" charset="2"/>
              <a:buChar char="Ø"/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 gemeinsames sich Ausrichten auf ein Objekt (Ziel, Aufgabe, Herausforderung)</a:t>
            </a:r>
          </a:p>
          <a:p>
            <a:pPr lvl="0">
              <a:lnSpc>
                <a:spcPts val="3000"/>
              </a:lnSpc>
              <a:buFont typeface="Wingdings" pitchFamily="2" charset="2"/>
              <a:buChar char="Ø"/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 der Spaß am Miteinander – gemeinsames Gestalten und gegenseitige</a:t>
            </a:r>
          </a:p>
          <a:p>
            <a:pPr lvl="0">
              <a:lnSpc>
                <a:spcPts val="3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    Bereicherung     </a:t>
            </a:r>
          </a:p>
          <a:p>
            <a:pPr lvl="0">
              <a:lnSpc>
                <a:spcPts val="3000"/>
              </a:lnSpc>
              <a:defRPr sz="1800"/>
            </a:pPr>
            <a:endParaRPr lang="de-AT" dirty="0">
              <a:ea typeface="Verdana"/>
              <a:cs typeface="Arial" pitchFamily="34" charset="0"/>
              <a:sym typeface="Verdana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3528" y="1808820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Welche Kompetenzen fördert VTS in der Gruppe?</a:t>
            </a:r>
            <a:endParaRPr lang="de-AT" sz="2400" b="1" dirty="0">
              <a:solidFill>
                <a:srgbClr val="0062BB"/>
              </a:solidFill>
              <a:latin typeface="Calibri" pitchFamily="34" charset="0"/>
              <a:sym typeface="Verdana"/>
            </a:endParaRPr>
          </a:p>
          <a:p>
            <a:endParaRPr lang="de-AT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4880" y="1843111"/>
            <a:ext cx="8741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Wie unterstützt VTS den Lehrer?</a:t>
            </a:r>
          </a:p>
        </p:txBody>
      </p:sp>
      <p:sp>
        <p:nvSpPr>
          <p:cNvPr id="3" name="Rechteck 2"/>
          <p:cNvSpPr/>
          <p:nvPr/>
        </p:nvSpPr>
        <p:spPr>
          <a:xfrm>
            <a:off x="323528" y="2454448"/>
            <a:ext cx="8748972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de-AT" b="1" dirty="0" smtClean="0">
                <a:latin typeface="Verdana"/>
                <a:ea typeface="Verdana"/>
                <a:cs typeface="Verdana"/>
                <a:sym typeface="Verdana"/>
              </a:rPr>
              <a:t>Voraussetzung: Beherrschen der VTS Moderationstechnik</a:t>
            </a:r>
          </a:p>
          <a:p>
            <a:pPr lvl="0">
              <a:lnSpc>
                <a:spcPct val="120000"/>
              </a:lnSpc>
              <a:defRPr sz="1800"/>
            </a:pPr>
            <a:endParaRPr lang="de-AT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– aktive Teilnahme aller Schüler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– konzentrierte Atmosphäre in der Lerngruppe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– disziplinierte Gesprächsführung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– Hilfe zur Selbsthilfe – Förderung der individuellen Problemlösungskompetenz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– Individualpotenzial erkennen und gezielt fördern (der Lehrer als Potentialförderer)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– Der Lehrer ist nicht der Überbringer von Wissen sondern ausschließlich Moderator </a:t>
            </a:r>
            <a:endParaRPr lang="de-AT" dirty="0">
              <a:ea typeface="Verdana"/>
              <a:cs typeface="Arial" pitchFamily="34" charset="0"/>
              <a:sym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2028" y="1808820"/>
            <a:ext cx="8388424" cy="706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 sz="1800"/>
            </a:pPr>
            <a:r>
              <a:rPr lang="de-AT" sz="2400" b="1" dirty="0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Ausschnitt aus dem VTS Curriculum</a:t>
            </a:r>
          </a:p>
          <a:p>
            <a:pPr>
              <a:lnSpc>
                <a:spcPct val="90000"/>
              </a:lnSpc>
              <a:defRPr sz="1800"/>
            </a:pPr>
            <a:r>
              <a:rPr lang="de-AT" sz="2000" b="1" dirty="0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1. Jahr, 3. Klasse, Lektion 1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179512" y="2551837"/>
            <a:ext cx="81729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Die Bildauswahl richtet sich nach der Entwicklungsstufe des Betrachters. Mit zunehmender Komplexität des Bildes steigt die Komplexität in der Sprache. </a:t>
            </a:r>
            <a:endParaRPr lang="de-AT" dirty="0">
              <a:ea typeface="Verdana"/>
              <a:cs typeface="Arial" pitchFamily="34" charset="0"/>
              <a:sym typeface="Verdana"/>
            </a:endParaRPr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16" y="3538244"/>
            <a:ext cx="6676724" cy="3116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929" y="1826700"/>
            <a:ext cx="7467600" cy="49244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hteck 2"/>
          <p:cNvSpPr/>
          <p:nvPr/>
        </p:nvSpPr>
        <p:spPr>
          <a:xfrm rot="16200000">
            <a:off x="-587075" y="3979563"/>
            <a:ext cx="213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b="1" dirty="0" smtClean="0">
                <a:solidFill>
                  <a:srgbClr val="0062BB"/>
                </a:solidFill>
                <a:latin typeface="Calibri" pitchFamily="34" charset="0"/>
                <a:sym typeface="Verdana"/>
              </a:rPr>
              <a:t>VTS Curriculum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08" y="1844824"/>
            <a:ext cx="3627340" cy="436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972" y="2096852"/>
            <a:ext cx="4638675" cy="3838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9" name="Gerade Verbindung 8"/>
          <p:cNvCxnSpPr/>
          <p:nvPr/>
        </p:nvCxnSpPr>
        <p:spPr>
          <a:xfrm flipV="1">
            <a:off x="2915816" y="2096852"/>
            <a:ext cx="1404156" cy="2268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2915816" y="5935428"/>
            <a:ext cx="1404156" cy="157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075262" y="6273316"/>
            <a:ext cx="4745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… Bild als eingefrorener Moment der Wirklichkeit?</a:t>
            </a:r>
            <a:endParaRPr lang="de-AT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7853" y="375917"/>
            <a:ext cx="3102660" cy="51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3508" y="2492896"/>
            <a:ext cx="9144000" cy="401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de-AT" sz="2000" b="1" dirty="0" smtClean="0">
                <a:ea typeface="Verdana"/>
                <a:cs typeface="Arial" pitchFamily="34" charset="0"/>
                <a:sym typeface="Verdana"/>
              </a:rPr>
              <a:t>Jahr 1 - Erlernen und Feinschliff der Moderationstechnik</a:t>
            </a:r>
          </a:p>
          <a:p>
            <a:pPr lv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de-AT" dirty="0" smtClean="0">
                <a:ea typeface="Helvetica"/>
                <a:cs typeface="Arial" pitchFamily="34" charset="0"/>
                <a:sym typeface="Helvetica"/>
              </a:rPr>
              <a:t>Benützung von Schreibproben um den Fortschritt im Denken der Schüler zu beurteilen.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2000" b="1" dirty="0" smtClean="0">
                <a:ea typeface="Verdana"/>
                <a:cs typeface="Arial" pitchFamily="34" charset="0"/>
                <a:sym typeface="Verdana"/>
              </a:rPr>
              <a:t>Jahr 2 - Erkennen von Denkstrukturen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ea typeface="Helvetica"/>
                <a:cs typeface="Arial" pitchFamily="34" charset="0"/>
                <a:sym typeface="Helvetica"/>
              </a:rPr>
              <a:t>Erkennen der „großen Idee“ die der Schüler benutzt um Sinn zu kreieren. Was passiert wenn man Kunst oft und viel betrachtet? Schriftliche Arbeiten.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sz="2000" b="1" dirty="0" smtClean="0">
                <a:ea typeface="Verdana"/>
                <a:cs typeface="Arial" pitchFamily="34" charset="0"/>
                <a:sym typeface="Verdana"/>
              </a:rPr>
              <a:t>Jahr 3 - Synthese</a:t>
            </a:r>
          </a:p>
          <a:p>
            <a:pPr lvl="0">
              <a:lnSpc>
                <a:spcPct val="120000"/>
              </a:lnSpc>
              <a:defRPr sz="1800"/>
            </a:pPr>
            <a:r>
              <a:rPr lang="de-AT" dirty="0" smtClean="0">
                <a:ea typeface="Helvetica"/>
                <a:cs typeface="Arial" pitchFamily="34" charset="0"/>
                <a:sym typeface="Helvetica"/>
              </a:rPr>
              <a:t>Benützung von VTS in anderen Fächern wie Lesen, Schreiben. Naturkunde, Staatsbürgerkunde, Mathematik, Kunst etc...</a:t>
            </a:r>
            <a:endParaRPr lang="de-AT" dirty="0" smtClean="0">
              <a:ea typeface="Verdana"/>
              <a:cs typeface="Arial" pitchFamily="34" charset="0"/>
              <a:sym typeface="Verdana"/>
            </a:endParaRPr>
          </a:p>
          <a:p>
            <a:pPr lvl="0">
              <a:lnSpc>
                <a:spcPct val="120000"/>
              </a:lnSpc>
              <a:defRPr sz="1800"/>
            </a:pPr>
            <a:r>
              <a:rPr lang="de-AT" sz="1000" dirty="0" smtClean="0">
                <a:ea typeface="Verdana"/>
                <a:cs typeface="Arial" pitchFamily="34" charset="0"/>
                <a:sym typeface="Verdana"/>
              </a:rPr>
              <a:t> </a:t>
            </a:r>
          </a:p>
          <a:p>
            <a:pPr marL="4763" lvl="1">
              <a:lnSpc>
                <a:spcPct val="120000"/>
              </a:lnSpc>
              <a:defRPr sz="1800"/>
            </a:pPr>
            <a:r>
              <a:rPr lang="de-AT" dirty="0" smtClean="0">
                <a:ea typeface="Verdana"/>
                <a:cs typeface="Arial" pitchFamily="34" charset="0"/>
                <a:sym typeface="Verdana"/>
              </a:rPr>
              <a:t>Nach 30 Stunden (10 Stunden pro Jahr) verselbständigt sich die VTS Methode und wird automatisch in andere Lernbereiche transportiert.</a:t>
            </a:r>
            <a:endParaRPr lang="de-AT" dirty="0">
              <a:ea typeface="Verdana"/>
              <a:cs typeface="Arial" pitchFamily="34" charset="0"/>
              <a:sym typeface="Verdana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1786137"/>
            <a:ext cx="6297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 smtClean="0">
                <a:solidFill>
                  <a:srgbClr val="0062BB"/>
                </a:solidFill>
                <a:cs typeface="Arial" pitchFamily="34" charset="0"/>
                <a:sym typeface="Verdana"/>
              </a:rPr>
              <a:t>VTS Aus- und Fortbildung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2744924"/>
            <a:ext cx="7239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88295"/>
            <a:ext cx="4154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716920"/>
            <a:ext cx="4539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231270"/>
            <a:ext cx="4539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755145"/>
            <a:ext cx="4154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2243126"/>
            <a:ext cx="21031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406241" y="5597356"/>
            <a:ext cx="431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rgbClr val="E37823"/>
                </a:solidFill>
                <a:latin typeface="Comic Sans MS" pitchFamily="66" charset="0"/>
              </a:rPr>
              <a:t>Vielen Dank für die Aufmerksamkeit!</a:t>
            </a:r>
            <a:endParaRPr lang="de-AT" b="1" dirty="0">
              <a:solidFill>
                <a:srgbClr val="E3782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64532" y="3095742"/>
            <a:ext cx="8555940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  <a:buFont typeface="Wingdings" pitchFamily="2" charset="2"/>
              <a:buChar char="Ø"/>
            </a:pPr>
            <a:r>
              <a:rPr lang="de-AT" sz="2400" dirty="0" smtClean="0"/>
              <a:t> Wir bewegen uns im Reflexionsblindflug durch </a:t>
            </a:r>
            <a:br>
              <a:rPr lang="de-AT" sz="2400" dirty="0" smtClean="0"/>
            </a:br>
            <a:r>
              <a:rPr lang="de-AT" sz="2400" dirty="0" smtClean="0"/>
              <a:t>    eine sich beschleunigende </a:t>
            </a:r>
            <a:r>
              <a:rPr lang="de-AT" sz="2400" b="1" dirty="0" smtClean="0"/>
              <a:t>Bilderwelt</a:t>
            </a:r>
          </a:p>
          <a:p>
            <a:pPr>
              <a:lnSpc>
                <a:spcPts val="4600"/>
              </a:lnSpc>
              <a:buFont typeface="Wingdings" pitchFamily="2" charset="2"/>
              <a:buChar char="Ø"/>
            </a:pPr>
            <a:r>
              <a:rPr lang="de-AT" sz="2400" dirty="0" smtClean="0"/>
              <a:t> elementare </a:t>
            </a:r>
            <a:r>
              <a:rPr lang="de-AT" sz="2400" b="1" dirty="0" smtClean="0"/>
              <a:t>visuelle </a:t>
            </a:r>
            <a:r>
              <a:rPr lang="de-AT" sz="2400" b="1" dirty="0" err="1" smtClean="0"/>
              <a:t>Literalität</a:t>
            </a:r>
            <a:r>
              <a:rPr lang="de-AT" sz="2400" b="1" dirty="0" smtClean="0"/>
              <a:t> </a:t>
            </a:r>
            <a:r>
              <a:rPr lang="de-AT" sz="2400" dirty="0" smtClean="0"/>
              <a:t>tut not …</a:t>
            </a:r>
          </a:p>
          <a:p>
            <a:pPr>
              <a:lnSpc>
                <a:spcPts val="4600"/>
              </a:lnSpc>
              <a:buFont typeface="Wingdings" pitchFamily="2" charset="2"/>
              <a:buChar char="Ø"/>
            </a:pPr>
            <a:r>
              <a:rPr lang="de-AT" sz="2400" dirty="0" smtClean="0"/>
              <a:t> </a:t>
            </a:r>
            <a:r>
              <a:rPr lang="de-AT" sz="2400" b="1" dirty="0" smtClean="0"/>
              <a:t>Potenzial</a:t>
            </a:r>
            <a:r>
              <a:rPr lang="de-AT" sz="2400" dirty="0" smtClean="0"/>
              <a:t> von Bildern wird im Rahmen formaler </a:t>
            </a:r>
            <a:br>
              <a:rPr lang="de-AT" sz="2400" dirty="0" smtClean="0"/>
            </a:br>
            <a:r>
              <a:rPr lang="de-AT" sz="2400" dirty="0" smtClean="0"/>
              <a:t>    Bildung unzureichend realisiert</a:t>
            </a:r>
            <a:endParaRPr lang="de-AT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168354" y="1953706"/>
            <a:ext cx="4893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de-AT" sz="3600" b="1" dirty="0" smtClean="0">
                <a:solidFill>
                  <a:srgbClr val="0062BB"/>
                </a:solidFill>
                <a:latin typeface="Calibri" pitchFamily="34" charset="0"/>
              </a:rPr>
              <a:t>Kerngedanken vorweg …</a:t>
            </a:r>
            <a:endParaRPr lang="de-AT" sz="3600" b="1" dirty="0">
              <a:solidFill>
                <a:srgbClr val="0062BB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3508" y="1897668"/>
            <a:ext cx="5932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de-AT" sz="2800" b="1" dirty="0" smtClean="0">
                <a:solidFill>
                  <a:srgbClr val="0062BB"/>
                </a:solidFill>
                <a:latin typeface="Calibri" pitchFamily="34" charset="0"/>
              </a:rPr>
              <a:t>Bildung – elementare Kulturtechniken: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71700" y="2669096"/>
            <a:ext cx="564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mic Sans MS" pitchFamily="66" charset="0"/>
              </a:rPr>
              <a:t>Rechnen			      Lesen			  Schreiben</a:t>
            </a:r>
            <a:endParaRPr lang="de-AT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9574" y="3195253"/>
            <a:ext cx="1496929" cy="18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encrypted-tbn3.gstatic.com/images?q=tbn:ANd9GcSek5rT6PUIbrr6YTlfKqHDt_KlhEDzkmQmTpdgAkkfyQyAFMtNC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0549" y="3504431"/>
            <a:ext cx="1436245" cy="903363"/>
          </a:xfrm>
          <a:prstGeom prst="rect">
            <a:avLst/>
          </a:prstGeom>
          <a:noFill/>
        </p:spPr>
      </p:pic>
      <p:pic>
        <p:nvPicPr>
          <p:cNvPr id="2054" name="Picture 6" descr="https://encrypted-tbn0.gstatic.com/images?q=tbn:ANd9GcTce8b3SIKHEpIrkNavL3PgRq1tGdto_x_9wXmoyYh0gVehAXwa5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068" y="3447281"/>
            <a:ext cx="1668736" cy="100124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3050625" y="5302349"/>
            <a:ext cx="591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AT" dirty="0" smtClean="0"/>
              <a:t> funktionaler Analphabetismus (300.000 - 1.000.000)?</a:t>
            </a:r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 sinnerfassendes Lesen (mind. 500.000)?</a:t>
            </a:r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 </a:t>
            </a:r>
            <a:r>
              <a:rPr lang="de-AT" dirty="0" err="1" smtClean="0"/>
              <a:t>Dyskalkulie</a:t>
            </a:r>
            <a:r>
              <a:rPr lang="de-AT" dirty="0" smtClean="0"/>
              <a:t> (</a:t>
            </a:r>
            <a:r>
              <a:rPr lang="de-AT" dirty="0" err="1" smtClean="0"/>
              <a:t>xxx</a:t>
            </a:r>
            <a:r>
              <a:rPr lang="de-AT" dirty="0" smtClean="0"/>
              <a:t>) ?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644" y="1901974"/>
            <a:ext cx="81137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05644" y="6093296"/>
            <a:ext cx="347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smtClean="0">
                <a:solidFill>
                  <a:srgbClr val="0062BB"/>
                </a:solidFill>
                <a:latin typeface="Calibri" pitchFamily="34" charset="0"/>
              </a:rPr>
              <a:t>Alphabetisierungsrate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0" y="1772816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u="sng" dirty="0" smtClean="0"/>
              <a:t>Prähistorische Zeit &amp;</a:t>
            </a:r>
          </a:p>
          <a:p>
            <a:r>
              <a:rPr lang="de-AT" i="1" u="sng" dirty="0" smtClean="0"/>
              <a:t>„Altertum“</a:t>
            </a:r>
            <a:endParaRPr lang="de-AT" i="1" u="sng" dirty="0"/>
          </a:p>
        </p:txBody>
      </p:sp>
      <p:sp>
        <p:nvSpPr>
          <p:cNvPr id="13" name="Textfeld 12"/>
          <p:cNvSpPr txBox="1"/>
          <p:nvPr/>
        </p:nvSpPr>
        <p:spPr>
          <a:xfrm>
            <a:off x="89308" y="380839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u="sng" dirty="0" smtClean="0"/>
              <a:t>Mittelalter</a:t>
            </a:r>
            <a:endParaRPr lang="de-AT" i="1" u="sng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2835222" y="3836970"/>
            <a:ext cx="4381698" cy="1016732"/>
            <a:chOff x="2539947" y="3808395"/>
            <a:chExt cx="4381698" cy="1016732"/>
          </a:xfrm>
        </p:grpSpPr>
        <p:pic>
          <p:nvPicPr>
            <p:cNvPr id="17419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39947" y="3836970"/>
              <a:ext cx="1867528" cy="948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13" descr="https://encrypted-tbn0.gstatic.com/images?q=tbn:ANd9GcSYfPKiFGjXai-6VsY8oLxOvJDpOKWNplueb7OsbbnJs8SUVb3z7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74203" y="3808395"/>
              <a:ext cx="1547442" cy="1016732"/>
            </a:xfrm>
            <a:prstGeom prst="rect">
              <a:avLst/>
            </a:prstGeom>
            <a:noFill/>
          </p:spPr>
        </p:pic>
        <p:pic>
          <p:nvPicPr>
            <p:cNvPr id="17423" name="Picture 15" descr="http://upload.wikimedia.org/wikipedia/commons/thumb/a/a0/Buchdrucker-1568.png/220px-Buchdrucker-1568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20870" y="3808395"/>
              <a:ext cx="782101" cy="1016732"/>
            </a:xfrm>
            <a:prstGeom prst="rect">
              <a:avLst/>
            </a:prstGeom>
            <a:noFill/>
          </p:spPr>
        </p:pic>
      </p:grpSp>
      <p:sp>
        <p:nvSpPr>
          <p:cNvPr id="18" name="Textfeld 17"/>
          <p:cNvSpPr txBox="1"/>
          <p:nvPr/>
        </p:nvSpPr>
        <p:spPr>
          <a:xfrm>
            <a:off x="139329" y="580991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u="sng" dirty="0" smtClean="0"/>
              <a:t>Neuzeit/Aufklärung</a:t>
            </a:r>
            <a:endParaRPr lang="de-AT" i="1" u="sng" dirty="0"/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8295" y="5373216"/>
            <a:ext cx="752151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uppieren 29"/>
          <p:cNvGrpSpPr/>
          <p:nvPr/>
        </p:nvGrpSpPr>
        <p:grpSpPr>
          <a:xfrm>
            <a:off x="1274248" y="1831593"/>
            <a:ext cx="7555563" cy="1396427"/>
            <a:chOff x="799689" y="1694892"/>
            <a:chExt cx="7555563" cy="1396427"/>
          </a:xfrm>
        </p:grpSpPr>
        <p:sp>
          <p:nvSpPr>
            <p:cNvPr id="4" name="Textfeld 3"/>
            <p:cNvSpPr txBox="1"/>
            <p:nvPr/>
          </p:nvSpPr>
          <p:spPr>
            <a:xfrm>
              <a:off x="2442825" y="1694892"/>
              <a:ext cx="69762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Bild-</a:t>
              </a:r>
              <a:endParaRPr lang="de-AT" b="1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5931150" y="1726250"/>
              <a:ext cx="95410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Erzähl-</a:t>
              </a:r>
              <a:endParaRPr lang="de-AT" b="1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971984" y="2609850"/>
              <a:ext cx="115935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Tradition</a:t>
              </a:r>
              <a:endParaRPr lang="de-AT" b="1" dirty="0"/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6408204" y="2073677"/>
              <a:ext cx="1947048" cy="1017642"/>
              <a:chOff x="5940152" y="2143208"/>
              <a:chExt cx="1947048" cy="1017642"/>
            </a:xfrm>
          </p:grpSpPr>
          <p:pic>
            <p:nvPicPr>
              <p:cNvPr id="17414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940152" y="2143208"/>
                <a:ext cx="686908" cy="1017642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17416" name="Picture 8" descr="https://encrypted-tbn2.gstatic.com/images?q=tbn:ANd9GcQOWR8wrAdU0VW4HXD_doWSa-KuEHDrC4HNDf83tmOXBjfWpP6vj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627060" y="2195055"/>
                <a:ext cx="1260140" cy="94388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22" name="Gruppieren 21"/>
            <p:cNvGrpSpPr/>
            <p:nvPr/>
          </p:nvGrpSpPr>
          <p:grpSpPr>
            <a:xfrm>
              <a:off x="799689" y="2064224"/>
              <a:ext cx="2080123" cy="809999"/>
              <a:chOff x="1264558" y="2179082"/>
              <a:chExt cx="2080123" cy="809999"/>
            </a:xfrm>
          </p:grpSpPr>
          <p:pic>
            <p:nvPicPr>
              <p:cNvPr id="17411" name="Picture 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64558" y="2179082"/>
                <a:ext cx="998999" cy="809999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17426" name="Picture 18" descr="http://www.midgard-wiki.de/images/thumb/d/d5/Meketische_Bilderschrift.jpg/180px-Meketische_Bilderschrift.jp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264683" y="2179082"/>
                <a:ext cx="1079998" cy="809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</p:grpSp>
        <p:cxnSp>
          <p:nvCxnSpPr>
            <p:cNvPr id="24" name="Gerade Verbindung 23"/>
            <p:cNvCxnSpPr>
              <a:endCxn id="6" idx="0"/>
            </p:cNvCxnSpPr>
            <p:nvPr/>
          </p:nvCxnSpPr>
          <p:spPr>
            <a:xfrm>
              <a:off x="2879812" y="2064224"/>
              <a:ext cx="1671850" cy="54562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stCxn id="6" idx="0"/>
              <a:endCxn id="5" idx="2"/>
            </p:cNvCxnSpPr>
            <p:nvPr/>
          </p:nvCxnSpPr>
          <p:spPr>
            <a:xfrm flipV="1">
              <a:off x="4551662" y="2095582"/>
              <a:ext cx="1856542" cy="5142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2879812" y="2064224"/>
              <a:ext cx="3528392" cy="945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feld 31"/>
          <p:cNvSpPr txBox="1"/>
          <p:nvPr/>
        </p:nvSpPr>
        <p:spPr>
          <a:xfrm>
            <a:off x="4446543" y="562524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Literalität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7524" y="2205734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de-AT" dirty="0" smtClean="0">
                <a:sym typeface="Wingdings" pitchFamily="2" charset="2"/>
              </a:rPr>
              <a:t> Allgemeine Alphabetisierung</a:t>
            </a:r>
          </a:p>
          <a:p>
            <a:pPr>
              <a:buFont typeface="Wingdings"/>
              <a:buChar char="à"/>
            </a:pPr>
            <a:r>
              <a:rPr lang="de-AT" dirty="0" smtClean="0"/>
              <a:t> allgemeine Schulpflicht (18. </a:t>
            </a:r>
            <a:r>
              <a:rPr lang="de-AT" dirty="0" err="1" smtClean="0"/>
              <a:t>Jh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3528" y="3006822"/>
            <a:ext cx="85329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- Lesen und Denken verändern sich</a:t>
            </a:r>
          </a:p>
          <a:p>
            <a:pPr>
              <a:buFontTx/>
              <a:buChar char="-"/>
            </a:pPr>
            <a:r>
              <a:rPr lang="de-AT" dirty="0" smtClean="0"/>
              <a:t> wissenschaftliche Methodik setzte sich gegen das mittelalterliche Denken in </a:t>
            </a:r>
            <a:br>
              <a:rPr lang="de-AT" dirty="0" smtClean="0"/>
            </a:br>
            <a:r>
              <a:rPr lang="de-AT" dirty="0" smtClean="0"/>
              <a:t>  Bildern und Metaphern durch</a:t>
            </a:r>
          </a:p>
          <a:p>
            <a:endParaRPr lang="de-AT" dirty="0" smtClean="0"/>
          </a:p>
          <a:p>
            <a:pPr>
              <a:buFont typeface="Wingdings"/>
              <a:buChar char="à"/>
            </a:pP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Linearisierung</a:t>
            </a:r>
            <a:r>
              <a:rPr lang="de-AT" dirty="0" smtClean="0">
                <a:sym typeface="Wingdings" pitchFamily="2" charset="2"/>
              </a:rPr>
              <a:t>, Uniformität, Normierung, Standardisierung</a:t>
            </a:r>
          </a:p>
          <a:p>
            <a:pPr>
              <a:buFont typeface="Wingdings"/>
              <a:buChar char="à"/>
            </a:pPr>
            <a:r>
              <a:rPr lang="de-AT" dirty="0" smtClean="0"/>
              <a:t> Bildung, Bildungsbürgertum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8284" y="4113076"/>
            <a:ext cx="1347031" cy="203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029347" y="5593886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dirty="0" smtClean="0"/>
              <a:t>… </a:t>
            </a:r>
            <a:r>
              <a:rPr lang="de-AT" i="1" u="sng" dirty="0" smtClean="0"/>
              <a:t>Sprache &amp; </a:t>
            </a:r>
            <a:r>
              <a:rPr lang="de-AT" i="1" u="sng" dirty="0" err="1" smtClean="0"/>
              <a:t>Literalität</a:t>
            </a:r>
            <a:r>
              <a:rPr lang="de-AT" i="1" u="sng" dirty="0" smtClean="0"/>
              <a:t> als Leitmedium</a:t>
            </a:r>
            <a:endParaRPr lang="de-AT" i="1" u="sng" dirty="0"/>
          </a:p>
        </p:txBody>
      </p:sp>
      <p:sp>
        <p:nvSpPr>
          <p:cNvPr id="10" name="Textfeld 9"/>
          <p:cNvSpPr txBox="1"/>
          <p:nvPr/>
        </p:nvSpPr>
        <p:spPr>
          <a:xfrm>
            <a:off x="7293163" y="1682514"/>
            <a:ext cx="1622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err="1" smtClean="0">
                <a:solidFill>
                  <a:srgbClr val="0062BB"/>
                </a:solidFill>
                <a:latin typeface="Calibri" pitchFamily="34" charset="0"/>
              </a:rPr>
              <a:t>Literalität</a:t>
            </a:r>
            <a:endParaRPr lang="de-AT" sz="2800" b="1" dirty="0" smtClean="0">
              <a:solidFill>
                <a:srgbClr val="0062BB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5/5c/View_from_the_Window_at_Le_Gras%2C_Joseph_Nic%C3%A9phore_Ni%C3%A9pce.jpg/290px-View_from_the_Window_at_Le_Gras%2C_Joseph_Nic%C3%A9phore_Ni%C3%A9p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628" y="1985604"/>
            <a:ext cx="2067555" cy="144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hteck 4"/>
          <p:cNvSpPr/>
          <p:nvPr/>
        </p:nvSpPr>
        <p:spPr>
          <a:xfrm>
            <a:off x="346628" y="3490554"/>
            <a:ext cx="3109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 smtClean="0"/>
              <a:t>Blick aus dem Arbeitszimmer von Le Gras</a:t>
            </a:r>
          </a:p>
          <a:p>
            <a:r>
              <a:rPr lang="de-AT" sz="1200" dirty="0" smtClean="0"/>
              <a:t>Joseph </a:t>
            </a:r>
            <a:r>
              <a:rPr lang="de-AT" sz="1200" dirty="0" err="1" smtClean="0"/>
              <a:t>Nicéphore</a:t>
            </a:r>
            <a:r>
              <a:rPr lang="de-AT" sz="1200" dirty="0" smtClean="0"/>
              <a:t> </a:t>
            </a:r>
            <a:r>
              <a:rPr lang="de-AT" sz="1200" dirty="0" err="1" smtClean="0"/>
              <a:t>Nièpce</a:t>
            </a:r>
            <a:r>
              <a:rPr lang="de-AT" sz="1200" dirty="0" smtClean="0"/>
              <a:t>, 1826</a:t>
            </a:r>
            <a:endParaRPr lang="de-AT" sz="1200" dirty="0"/>
          </a:p>
        </p:txBody>
      </p:sp>
      <p:pic>
        <p:nvPicPr>
          <p:cNvPr id="19460" name="Picture 4" descr="http://upload.wikimedia.org/wikipedia/commons/thumb/f/f4/Studijskifotoaparat.JPG/220px-Studijskifotoapar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4294" y="2250471"/>
            <a:ext cx="1529966" cy="1175293"/>
          </a:xfrm>
          <a:prstGeom prst="rect">
            <a:avLst/>
          </a:prstGeom>
          <a:noFill/>
        </p:spPr>
      </p:pic>
      <p:pic>
        <p:nvPicPr>
          <p:cNvPr id="19462" name="Picture 6" descr="http://upload.wikimedia.org/wikipedia/commons/thumb/7/70/NipkowDiskWithPicture1.jpg/220px-NipkowDiskWithPictur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628" y="4521868"/>
            <a:ext cx="1270198" cy="1368350"/>
          </a:xfrm>
          <a:prstGeom prst="rect">
            <a:avLst/>
          </a:prstGeom>
          <a:noFill/>
        </p:spPr>
      </p:pic>
      <p:pic>
        <p:nvPicPr>
          <p:cNvPr id="19464" name="Picture 8" descr="http://upload.wikimedia.org/wikipedia/commons/thumb/7/78/Early_portable_tv.jpg/220px-Early_portable_t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7890" y="4445668"/>
            <a:ext cx="2095500" cy="1571626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107504" y="6322711"/>
            <a:ext cx="420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~1900 (</a:t>
            </a:r>
            <a:r>
              <a:rPr lang="de-AT" dirty="0" err="1" smtClean="0"/>
              <a:t>Nipkowscheibe</a:t>
            </a:r>
            <a:r>
              <a:rPr lang="de-AT" dirty="0" smtClean="0"/>
              <a:t>) </a:t>
            </a:r>
            <a:r>
              <a:rPr lang="de-AT" dirty="0" smtClean="0">
                <a:sym typeface="Wingdings" pitchFamily="2" charset="2"/>
              </a:rPr>
              <a:t> 1950er/60er</a:t>
            </a:r>
            <a:endParaRPr lang="de-AT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6228184" y="3425764"/>
            <a:ext cx="1867228" cy="2447699"/>
            <a:chOff x="6912260" y="4040969"/>
            <a:chExt cx="1867228" cy="2447699"/>
          </a:xfrm>
        </p:grpSpPr>
        <p:pic>
          <p:nvPicPr>
            <p:cNvPr id="19467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12260" y="4040969"/>
              <a:ext cx="1867228" cy="13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12260" y="5565639"/>
              <a:ext cx="784820" cy="784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74378" y="5396547"/>
              <a:ext cx="756084" cy="109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feld 16"/>
          <p:cNvSpPr txBox="1"/>
          <p:nvPr/>
        </p:nvSpPr>
        <p:spPr>
          <a:xfrm>
            <a:off x="5574458" y="1761542"/>
            <a:ext cx="3312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800" b="1" dirty="0" smtClean="0">
                <a:solidFill>
                  <a:srgbClr val="0062BB"/>
                </a:solidFill>
                <a:latin typeface="Calibri" pitchFamily="34" charset="0"/>
              </a:rPr>
              <a:t>… Technologische</a:t>
            </a:r>
          </a:p>
          <a:p>
            <a:pPr algn="r"/>
            <a:r>
              <a:rPr lang="de-AT" sz="2800" b="1" dirty="0" smtClean="0">
                <a:solidFill>
                  <a:srgbClr val="0062BB"/>
                </a:solidFill>
                <a:latin typeface="Calibri" pitchFamily="34" charset="0"/>
              </a:rPr>
              <a:t>Entwicklung</a:t>
            </a:r>
          </a:p>
        </p:txBody>
      </p:sp>
      <p:sp>
        <p:nvSpPr>
          <p:cNvPr id="19" name="Nach unten gekrümmter Pfeil 18"/>
          <p:cNvSpPr/>
          <p:nvPr/>
        </p:nvSpPr>
        <p:spPr>
          <a:xfrm rot="6290471">
            <a:off x="3727479" y="3839717"/>
            <a:ext cx="1998222" cy="528716"/>
          </a:xfrm>
          <a:prstGeom prst="curvedDownArrow">
            <a:avLst/>
          </a:prstGeom>
          <a:solidFill>
            <a:srgbClr val="E37823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0" name="Nach unten gekrümmter Pfeil 19"/>
          <p:cNvSpPr/>
          <p:nvPr/>
        </p:nvSpPr>
        <p:spPr>
          <a:xfrm rot="10242786" flipH="1">
            <a:off x="3455876" y="5811927"/>
            <a:ext cx="3456384" cy="528716"/>
          </a:xfrm>
          <a:prstGeom prst="curvedDownArrow">
            <a:avLst/>
          </a:prstGeom>
          <a:solidFill>
            <a:srgbClr val="E37823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290302" y="6165793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~ 1980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  <a:effectLst/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Macintosh PowerPoint</Application>
  <PresentationFormat>Bildschirmpräsentation (4:3)</PresentationFormat>
  <Paragraphs>213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 Innsbruck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Melanie Staffner</dc:creator>
  <cp:lastModifiedBy>Angelika Jung</cp:lastModifiedBy>
  <cp:revision>117</cp:revision>
  <dcterms:created xsi:type="dcterms:W3CDTF">2011-08-24T13:15:55Z</dcterms:created>
  <dcterms:modified xsi:type="dcterms:W3CDTF">2016-02-10T14:33:00Z</dcterms:modified>
</cp:coreProperties>
</file>